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7"/>
  </p:notesMasterIdLst>
  <p:sldIdLst>
    <p:sldId id="275" r:id="rId2"/>
    <p:sldId id="276" r:id="rId3"/>
    <p:sldId id="278" r:id="rId4"/>
    <p:sldId id="279" r:id="rId5"/>
    <p:sldId id="280" r:id="rId6"/>
    <p:sldId id="330" r:id="rId7"/>
    <p:sldId id="281" r:id="rId8"/>
    <p:sldId id="366" r:id="rId9"/>
    <p:sldId id="367" r:id="rId10"/>
    <p:sldId id="365" r:id="rId11"/>
    <p:sldId id="332" r:id="rId12"/>
    <p:sldId id="364"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68" r:id="rId29"/>
    <p:sldId id="305" r:id="rId30"/>
    <p:sldId id="306" r:id="rId31"/>
    <p:sldId id="307" r:id="rId32"/>
    <p:sldId id="309" r:id="rId33"/>
    <p:sldId id="310" r:id="rId34"/>
    <p:sldId id="311" r:id="rId35"/>
    <p:sldId id="285" r:id="rId36"/>
    <p:sldId id="317" r:id="rId37"/>
    <p:sldId id="342" r:id="rId38"/>
    <p:sldId id="319" r:id="rId39"/>
    <p:sldId id="359" r:id="rId40"/>
    <p:sldId id="318" r:id="rId41"/>
    <p:sldId id="320" r:id="rId42"/>
    <p:sldId id="321" r:id="rId43"/>
    <p:sldId id="322" r:id="rId44"/>
    <p:sldId id="324" r:id="rId45"/>
    <p:sldId id="286" r:id="rId46"/>
    <p:sldId id="355" r:id="rId47"/>
    <p:sldId id="356" r:id="rId48"/>
    <p:sldId id="353" r:id="rId49"/>
    <p:sldId id="357" r:id="rId50"/>
    <p:sldId id="344" r:id="rId51"/>
    <p:sldId id="327" r:id="rId52"/>
    <p:sldId id="343" r:id="rId53"/>
    <p:sldId id="345" r:id="rId54"/>
    <p:sldId id="347" r:id="rId55"/>
    <p:sldId id="348" r:id="rId56"/>
    <p:sldId id="360" r:id="rId57"/>
    <p:sldId id="287" r:id="rId58"/>
    <p:sldId id="340" r:id="rId59"/>
    <p:sldId id="316" r:id="rId60"/>
    <p:sldId id="341" r:id="rId61"/>
    <p:sldId id="288" r:id="rId62"/>
    <p:sldId id="361" r:id="rId63"/>
    <p:sldId id="362" r:id="rId64"/>
    <p:sldId id="289" r:id="rId65"/>
    <p:sldId id="363" r:id="rId6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366"/>
          </p14:sldIdLst>
        </p14:section>
        <p14:section name="Background" id="{4DEA849B-9FF1-AF44-9B6F-41D1270ED845}">
          <p14:sldIdLst>
            <p14:sldId id="367"/>
            <p14:sldId id="365"/>
            <p14:sldId id="332"/>
            <p14:sldId id="364"/>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68"/>
            <p14:sldId id="305"/>
            <p14:sldId id="306"/>
            <p14:sldId id="307"/>
            <p14:sldId id="309"/>
            <p14:sldId id="310"/>
            <p14:sldId id="311"/>
          </p14:sldIdLst>
        </p14:section>
        <p14:section name="Online Learning" id="{0037C51F-6019-2A42-8448-8C9F3D610977}">
          <p14:sldIdLst>
            <p14:sldId id="285"/>
            <p14:sldId id="317"/>
            <p14:sldId id="342"/>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A00"/>
    <a:srgbClr val="CCCCCC"/>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47" autoAdjust="0"/>
    <p:restoredTop sz="66071"/>
  </p:normalViewPr>
  <p:slideViewPr>
    <p:cSldViewPr snapToGrid="0" snapToObjects="1" showGuides="1">
      <p:cViewPr varScale="1">
        <p:scale>
          <a:sx n="108" d="100"/>
          <a:sy n="108" d="100"/>
        </p:scale>
        <p:origin x="1528" y="192"/>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here/remoting in from Spain, as well as everyone else who is attending. A big thanks to my family for flying in as well.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I’m going to present the work we’ve done for my PhD dissertation which is based on developing novel SVM…</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first illustrate the attractiveness of SVMs by comparing them to classic approaches like that of NN by looking at their form and norm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Form - as with majority of algorithms, is the same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Norm - different (cost functions) &amp; how they learn function parameters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e.g. NN minimize sum of errors squared in output space </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 efficient for large scale learning</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SVM maximize margin in input space - min norm of w</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Robust to very large number of variables and small samples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Model parameters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Training error fixed</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learn both simple and highly complex classification models, while being good generalizers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020519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now let's take a look at this cost function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goal is to learn a classifier, that maximizes the margin of separability between classes while minimizing the loss or error. This is a QP problem</a:t>
            </a:r>
          </a:p>
          <a:p>
            <a:pPr marL="628650" lvl="1" indent="-171450">
              <a:buFont typeface="Arial" panose="020B0604020202020204" pitchFamily="34" charset="0"/>
              <a:buChar char="•"/>
            </a:pPr>
            <a:r>
              <a:rPr lang="en-US" dirty="0"/>
              <a:t>Show loss functions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Both loss functions are key to the SVMs model </a:t>
            </a:r>
            <a:r>
              <a:rPr lang="en-US" b="1" dirty="0"/>
              <a:t>sparsity</a:t>
            </a:r>
            <a:r>
              <a:rPr lang="en-US" dirty="0"/>
              <a: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margin is maximized by minimizing the norm of w, as mentioned previously</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If such linear decision surface does not exist, the data is mapped into a much higher dimensional space (“feature space”) where the separating decision surface is found, using the kernels.</a:t>
            </a:r>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problems, this brings us to </a:t>
            </a:r>
            <a:r>
              <a:rPr lang="en-US" b="1" dirty="0"/>
              <a:t>how</a:t>
            </a:r>
            <a:r>
              <a:rPr lang="en-US" dirty="0"/>
              <a:t> to solve them.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The challenge of applying SVMs on </a:t>
            </a:r>
            <a:r>
              <a:rPr lang="en-US" sz="1200" b="1" kern="1200" dirty="0">
                <a:solidFill>
                  <a:schemeClr val="tx1"/>
                </a:solidFill>
                <a:effectLst/>
                <a:latin typeface="+mn-lt"/>
                <a:ea typeface="+mn-ea"/>
                <a:cs typeface="+mn-cs"/>
              </a:rPr>
              <a:t>huge data sets </a:t>
            </a:r>
            <a:r>
              <a:rPr lang="en-US" sz="1200" kern="1200" dirty="0">
                <a:solidFill>
                  <a:schemeClr val="tx1"/>
                </a:solidFill>
                <a:effectLst/>
                <a:latin typeface="+mn-lt"/>
                <a:ea typeface="+mn-ea"/>
                <a:cs typeface="+mn-cs"/>
              </a:rPr>
              <a:t>comes from the fact that the amount of computer memory required for solving the QP problem presented in the previous slide increases drastically with the size of the training data set n.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Depending on the memory requirement, the solvers can be classified into 3 groups: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Interior point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Can directly find solution but require O[n^2] memory requirements (runtime of O[n^3])</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Often used for </a:t>
            </a:r>
            <a:r>
              <a:rPr lang="en-US" sz="1200" b="1" kern="1200" dirty="0">
                <a:solidFill>
                  <a:schemeClr val="tx1"/>
                </a:solidFill>
                <a:effectLst/>
                <a:latin typeface="+mn-lt"/>
                <a:ea typeface="+mn-ea"/>
                <a:cs typeface="+mn-cs"/>
              </a:rPr>
              <a:t>small sized problems </a:t>
            </a:r>
            <a:r>
              <a:rPr lang="en-US" sz="1200" kern="1200" dirty="0">
                <a:solidFill>
                  <a:schemeClr val="tx1"/>
                </a:solidFill>
                <a:effectLst/>
                <a:latin typeface="+mn-lt"/>
                <a:ea typeface="+mn-ea"/>
                <a:cs typeface="+mn-cs"/>
              </a:rPr>
              <a:t>that require </a:t>
            </a:r>
            <a:r>
              <a:rPr lang="en-US" sz="1200" b="1" kern="1200" dirty="0">
                <a:solidFill>
                  <a:schemeClr val="tx1"/>
                </a:solidFill>
                <a:effectLst/>
                <a:latin typeface="+mn-lt"/>
                <a:ea typeface="+mn-ea"/>
                <a:cs typeface="+mn-cs"/>
              </a:rPr>
              <a:t>high precision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Active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Between two ends of the spectrum are active set methods with memory requirements of O[N^2]</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Working set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a:t>
            </a:r>
            <a:r>
              <a:rPr lang="en-US" sz="1200" b="1" kern="1200" dirty="0">
                <a:solidFill>
                  <a:schemeClr val="tx1"/>
                </a:solidFill>
                <a:effectLst/>
                <a:latin typeface="+mn-lt"/>
                <a:ea typeface="+mn-ea"/>
                <a:cs typeface="+mn-cs"/>
              </a:rPr>
              <a:t>Decomposition</a:t>
            </a:r>
            <a:r>
              <a:rPr lang="en-US" sz="1200" b="0" kern="1200" dirty="0">
                <a:solidFill>
                  <a:schemeClr val="tx1"/>
                </a:solidFill>
                <a:effectLst/>
                <a:latin typeface="+mn-lt"/>
                <a:ea typeface="+mn-ea"/>
                <a:cs typeface="+mn-cs"/>
              </a:rPr>
              <a:t>) methods, require O[n + q^2] – reason is because solution is found </a:t>
            </a:r>
            <a:r>
              <a:rPr lang="en-US" sz="1200" b="1" kern="1200" dirty="0">
                <a:solidFill>
                  <a:schemeClr val="tx1"/>
                </a:solidFill>
                <a:effectLst/>
                <a:latin typeface="+mn-lt"/>
                <a:ea typeface="+mn-ea"/>
                <a:cs typeface="+mn-cs"/>
              </a:rPr>
              <a:t>iteratively</a:t>
            </a:r>
            <a:r>
              <a:rPr lang="en-US" sz="1200" b="0" kern="1200" dirty="0">
                <a:solidFill>
                  <a:schemeClr val="tx1"/>
                </a:solidFill>
                <a:effectLst/>
                <a:latin typeface="+mn-lt"/>
                <a:ea typeface="+mn-ea"/>
                <a:cs typeface="+mn-cs"/>
              </a:rPr>
              <a:t> instead of directly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Only possible algorithms for large scale problems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SMO is by far the most popular and widely used method in this category, but it is highly dependent on the SVM hyperparameters.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Descent methods (coordinate or stochastic) have been used because of their fast convergence rates as well. (sub-linear)</a:t>
            </a:r>
          </a:p>
          <a:p>
            <a:endParaRPr lang="en-US" dirty="0"/>
          </a:p>
          <a:p>
            <a:pPr marL="171450" indent="-171450">
              <a:buFont typeface="Arial" panose="020B0604020202020204" pitchFamily="34" charset="0"/>
              <a:buChar char="•"/>
            </a:pPr>
            <a:r>
              <a:rPr lang="en-US" dirty="0"/>
              <a:t>Given these popular solvers, we first opted to take the SVM and apply it to the emerging learning paradigms mentioned previously, all the while developing our own solver to further improve performance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the contributions</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biggest issue with MT learning lies in the data's outputs:</a:t>
            </a:r>
          </a:p>
          <a:p>
            <a:r>
              <a:rPr lang="en-US" dirty="0"/>
              <a:t>	Whether the outputs are correlated</a:t>
            </a:r>
          </a:p>
          <a:p>
            <a:r>
              <a:rPr lang="en-US" dirty="0"/>
              <a:t>	and if so, how to capture &amp; exploit them in the learning model?</a:t>
            </a:r>
          </a:p>
          <a:p>
            <a:endParaRPr lang="en-US" dirty="0"/>
          </a:p>
          <a:p>
            <a:r>
              <a:rPr lang="en-US" dirty="0"/>
              <a:t>There are 2 main approaches to doing this:</a:t>
            </a:r>
          </a:p>
          <a:p>
            <a:pPr marL="628650" lvl="1" indent="-171450">
              <a:buFont typeface="Arial" panose="020B0604020202020204" pitchFamily="34" charset="0"/>
              <a:buChar char="•"/>
            </a:pPr>
            <a:r>
              <a:rPr lang="en-US" b="1" dirty="0"/>
              <a:t>problem transformation</a:t>
            </a:r>
            <a:r>
              <a:rPr lang="en-US" dirty="0"/>
              <a:t>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Problem transformation methods involve altering the MT problem into ST ones.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Base-line algorithm is the </a:t>
            </a:r>
            <a:r>
              <a:rPr lang="en-US" b="1" dirty="0"/>
              <a:t>ST</a:t>
            </a:r>
            <a:r>
              <a:rPr lang="en-US" dirty="0"/>
              <a:t> one, so far, the best in its group</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DOWN TO AL ADAPT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way PT methods try and exploit correlations is though</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Stacking –</a:t>
            </a:r>
            <a:r>
              <a:rPr lang="en-US" b="0" dirty="0"/>
              <a:t> 2-stage learning</a:t>
            </a:r>
            <a:endParaRPr lang="en-US" b="1" dirty="0"/>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The method we’ll focus on is </a:t>
            </a:r>
            <a:r>
              <a:rPr lang="en-US" b="1" dirty="0"/>
              <a:t>Chaining because we were inspired by a classification algorithm that uses chaining called ERCC:</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The whole idea behind chaining is to use knowledge gained by each target to predict the remaining targets, sequentially.</a:t>
            </a:r>
          </a:p>
          <a:p>
            <a:pPr marL="2000250" marR="0" lvl="4"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Use this in conjunction with SVMs.</a:t>
            </a:r>
          </a:p>
          <a:p>
            <a:pPr marL="1543050" marR="0" lvl="3"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pPr marL="628650" lvl="1" indent="-171450">
              <a:buFont typeface="Arial" panose="020B0604020202020204" pitchFamily="34" charset="0"/>
              <a:buChar char="•"/>
            </a:pPr>
            <a:r>
              <a:rPr lang="en-US" b="1" dirty="0"/>
              <a:t>algorithm adaptation</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solidFill>
                  <a:schemeClr val="tx1"/>
                </a:solidFill>
                <a:effectLst/>
                <a:latin typeface="+mn-lt"/>
                <a:ea typeface="+mn-ea"/>
                <a:cs typeface="+mn-cs"/>
              </a:rPr>
              <a:t>Most valuable advantage is that relationship amongst targets exploited </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Issue: </a:t>
            </a:r>
            <a:r>
              <a:rPr lang="en-US" sz="1200" b="0" kern="1200" dirty="0">
                <a:solidFill>
                  <a:schemeClr val="tx1"/>
                </a:solidFill>
                <a:effectLst/>
                <a:latin typeface="+mn-lt"/>
                <a:ea typeface="+mn-ea"/>
                <a:cs typeface="+mn-cs"/>
              </a:rPr>
              <a:t>if target uncorrelated, ST is better</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Dataset is first split into m different sets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Build SVR for each set</a:t>
            </a:r>
          </a:p>
          <a:p>
            <a:endParaRPr lang="en-US" dirty="0"/>
          </a:p>
          <a:p>
            <a:pPr marL="171450" indent="-171450">
              <a:buFont typeface="Arial" panose="020B0604020202020204" pitchFamily="34" charset="0"/>
              <a:buChar char="•"/>
            </a:pPr>
            <a:r>
              <a:rPr lang="en-US" dirty="0"/>
              <a:t>The </a:t>
            </a:r>
            <a:r>
              <a:rPr lang="en-US" b="1" dirty="0"/>
              <a:t>reason</a:t>
            </a:r>
            <a:r>
              <a:rPr lang="en-US" dirty="0"/>
              <a:t> behind this method:</a:t>
            </a:r>
          </a:p>
          <a:p>
            <a:pPr marL="628650" lvl="1" indent="-171450">
              <a:buFont typeface="Arial" panose="020B0604020202020204" pitchFamily="34" charset="0"/>
              <a:buChar char="•"/>
            </a:pPr>
            <a:r>
              <a:rPr lang="en-US" dirty="0"/>
              <a:t>Evaluate the performance of </a:t>
            </a:r>
            <a:r>
              <a:rPr lang="en-US" b="1" dirty="0"/>
              <a:t>ST-SVM</a:t>
            </a:r>
            <a:r>
              <a:rPr lang="en-US" dirty="0"/>
              <a:t> against the other </a:t>
            </a:r>
            <a:r>
              <a:rPr lang="en-US" b="1" dirty="0"/>
              <a:t>SOA</a:t>
            </a:r>
            <a:r>
              <a:rPr lang="en-US" dirty="0"/>
              <a:t> methods </a:t>
            </a:r>
          </a:p>
          <a:p>
            <a:pPr marL="628650" lvl="1" indent="-171450">
              <a:buFont typeface="Arial" panose="020B0604020202020204" pitchFamily="34" charset="0"/>
              <a:buChar char="•"/>
            </a:pPr>
            <a:r>
              <a:rPr lang="en-US" dirty="0"/>
              <a:t>Evaluate it as a </a:t>
            </a:r>
            <a:r>
              <a:rPr lang="en-US" b="1" dirty="0"/>
              <a:t>base-line</a:t>
            </a:r>
            <a:r>
              <a:rPr lang="en-US" dirty="0"/>
              <a:t>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a:t>
            </a:r>
          </a:p>
          <a:p>
            <a:pPr marL="628650" lvl="1" indent="-171450">
              <a:buFont typeface="Arial" panose="020B0604020202020204" pitchFamily="34" charset="0"/>
              <a:buChar char="•"/>
            </a:pPr>
            <a:r>
              <a:rPr lang="en-US" dirty="0"/>
              <a:t>Using a </a:t>
            </a:r>
            <a:r>
              <a:rPr lang="en-US" b="1" dirty="0"/>
              <a:t>chain</a:t>
            </a:r>
            <a:r>
              <a:rPr lang="en-US" dirty="0"/>
              <a:t>, it is augmented by incrementally by adding the true target values as input to predict the next target in the chain</a:t>
            </a:r>
          </a:p>
          <a:p>
            <a:pPr marL="1085850" lvl="2" indent="-171450">
              <a:buFont typeface="Arial" panose="020B0604020202020204" pitchFamily="34" charset="0"/>
              <a:buChar char="•"/>
            </a:pPr>
            <a:r>
              <a:rPr lang="en-US" b="0" dirty="0"/>
              <a:t>First, a chain of the outputs’ indices is </a:t>
            </a:r>
            <a:r>
              <a:rPr lang="en-US" b="1" dirty="0"/>
              <a:t>created</a:t>
            </a:r>
          </a:p>
          <a:p>
            <a:pPr marL="1085850" lvl="2" indent="-171450">
              <a:buFont typeface="Arial" panose="020B0604020202020204" pitchFamily="34" charset="0"/>
              <a:buChar char="•"/>
            </a:pPr>
            <a:r>
              <a:rPr lang="en-US" b="0" dirty="0"/>
              <a:t>Then, a regressor is </a:t>
            </a:r>
            <a:r>
              <a:rPr lang="en-US" b="1" dirty="0"/>
              <a:t>incrementally</a:t>
            </a:r>
            <a:r>
              <a:rPr lang="en-US" b="0" dirty="0"/>
              <a:t> built to predict the next target in the chain</a:t>
            </a:r>
          </a:p>
          <a:p>
            <a:pPr marL="1085850" lvl="2" indent="-171450">
              <a:buFont typeface="Arial" panose="020B0604020202020204" pitchFamily="34" charset="0"/>
              <a:buChar char="•"/>
            </a:pPr>
            <a:r>
              <a:rPr lang="en-US" b="0" dirty="0"/>
              <a:t>This is an </a:t>
            </a:r>
            <a:r>
              <a:rPr lang="en-US" b="1" dirty="0"/>
              <a:t>ensemble</a:t>
            </a:r>
            <a:r>
              <a:rPr lang="en-US" b="0" dirty="0"/>
              <a:t> method which builds at most </a:t>
            </a:r>
            <a:r>
              <a:rPr lang="en-US" b="1" dirty="0"/>
              <a:t>10</a:t>
            </a:r>
            <a:r>
              <a:rPr lang="en-US" b="0" dirty="0"/>
              <a:t> randomly chained models</a:t>
            </a:r>
            <a:r>
              <a:rPr lang="en-US" dirty="0"/>
              <a:t>, as done in ERCC. (4 targets &gt; 10 chains)</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a:t>
            </a:r>
            <a:r>
              <a:rPr lang="en-US" b="1" dirty="0"/>
              <a:t>not maximally capture the target’s correlations</a:t>
            </a:r>
            <a:r>
              <a:rPr lang="en-US" dirty="0"/>
              <a:t>.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a:t>
            </a:r>
          </a:p>
          <a:p>
            <a:pPr marL="628650" lvl="1" indent="-171450">
              <a:buFont typeface="Arial" panose="020B0604020202020204" pitchFamily="34" charset="0"/>
              <a:buChar char="•"/>
            </a:pPr>
            <a:r>
              <a:rPr lang="en-US" dirty="0"/>
              <a:t>Build single chain, rather than an ensemble of 10, in direction of max </a:t>
            </a:r>
            <a:r>
              <a:rPr lang="en-US" dirty="0" err="1"/>
              <a:t>corr</a:t>
            </a:r>
            <a:endParaRPr lang="en-US" dirty="0"/>
          </a:p>
          <a:p>
            <a:pPr marL="1085850" lvl="2" indent="-171450">
              <a:buFont typeface="Arial" panose="020B0604020202020204" pitchFamily="34" charset="0"/>
              <a:buChar char="•"/>
            </a:pPr>
            <a:r>
              <a:rPr lang="en-US" dirty="0"/>
              <a:t>This ensures that using the target as input for the next positively contributes towards learning</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Steps:</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Developed our novel SVRs in java within the MULAN’s framework, which was built on top of WEKA</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chose popular methods from the same framework to ensure a controlled environment with the authors' recommended parameters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 &amp; parameters</a:t>
            </a:r>
          </a:p>
          <a:p>
            <a:pPr marL="628650" lvl="1" indent="-171450">
              <a:buFont typeface="Arial" panose="020B0604020202020204" pitchFamily="34" charset="0"/>
              <a:buChar char="•"/>
            </a:pPr>
            <a:r>
              <a:rPr lang="en-US" dirty="0"/>
              <a:t>For the sake of time we will report</a:t>
            </a:r>
          </a:p>
          <a:p>
            <a:pPr marL="1085850" lvl="2" indent="-171450">
              <a:buFont typeface="Arial" panose="020B0604020202020204" pitchFamily="34" charset="0"/>
              <a:buChar char="•"/>
            </a:pPr>
            <a:r>
              <a:rPr lang="en-US" dirty="0"/>
              <a:t>ARRMSE</a:t>
            </a:r>
          </a:p>
          <a:p>
            <a:pPr marL="1085850" lvl="2" indent="-171450">
              <a:buFont typeface="Arial" panose="020B0604020202020204" pitchFamily="34" charset="0"/>
              <a:buChar char="•"/>
            </a:pPr>
            <a:r>
              <a:rPr lang="en-US" dirty="0"/>
              <a:t>Run time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also performed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 table shows the results for the first metric &amp; algorithm ranks, and the figure on the right is the Bonferroni </a:t>
            </a:r>
            <a:r>
              <a:rPr lang="en-US" sz="1200" dirty="0" err="1">
                <a:latin typeface="Arial" panose="020B0604020202020204" pitchFamily="34" charset="0"/>
                <a:cs typeface="Arial" panose="020B0604020202020204" pitchFamily="34" charset="0"/>
              </a:rPr>
              <a:t>dunn</a:t>
            </a:r>
            <a:r>
              <a:rPr lang="en-US" sz="1200" dirty="0">
                <a:latin typeface="Arial" panose="020B0604020202020204" pitchFamily="34" charset="0"/>
                <a:cs typeface="Arial" panose="020B0604020202020204" pitchFamily="34" charset="0"/>
              </a:rPr>
              <a:t> bar.</a:t>
            </a:r>
          </a:p>
          <a:p>
            <a:pPr marL="742950" lvl="1"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Maybe describe the figure and how BF works?</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b="1" dirty="0"/>
              <a:t>ML algorithms that scale with size of data:</a:t>
            </a:r>
          </a:p>
          <a:p>
            <a:pPr marL="1085850" lvl="2" indent="-171450">
              <a:buFontTx/>
              <a:buChar char="-"/>
            </a:pPr>
            <a:r>
              <a:rPr lang="en-US" sz="1600" dirty="0"/>
              <a:t>Because dataset sizes have been growing so rapidly, there is a need for machine learning algorithms that are able to scale with the size of the data in terms of memory and time</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MIL, and DSL</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learning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&amp; single RC are the fastest, which makes sense because they are neither ensembles, stacked, or chained classifiers.</a:t>
            </a:r>
          </a:p>
          <a:p>
            <a:endParaRPr lang="en-US" dirty="0"/>
          </a:p>
          <a:p>
            <a:r>
              <a:rPr lang="en-US" dirty="0"/>
              <a:t>Talk about how SVRCC is competitive against the ST methods</a:t>
            </a:r>
          </a:p>
          <a:p>
            <a:r>
              <a:rPr lang="en-US" dirty="0"/>
              <a:t>	No time is lost building the chain</a:t>
            </a:r>
          </a:p>
          <a:p>
            <a:r>
              <a:rPr lang="en-US" dirty="0"/>
              <a:t>	Only one chain so it's like RC</a:t>
            </a:r>
          </a:p>
          <a:p>
            <a:r>
              <a:rPr lang="en-US" dirty="0"/>
              <a:t>	Competitive in time against ST</a:t>
            </a:r>
          </a:p>
          <a:p>
            <a:endParaRPr lang="en-US" dirty="0"/>
          </a:p>
          <a:p>
            <a:r>
              <a:rPr lang="en-US" dirty="0"/>
              <a:t>Show that ERCC is the last</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conclude:</a:t>
            </a:r>
          </a:p>
          <a:p>
            <a:pPr marL="628650" lvl="1" indent="-171450">
              <a:buFont typeface="Arial" panose="020B0604020202020204" pitchFamily="34" charset="0"/>
              <a:buChar char="•"/>
            </a:pPr>
            <a:r>
              <a:rPr lang="en-US" dirty="0"/>
              <a:t>SVR showed great performance as a base-line model</a:t>
            </a:r>
          </a:p>
          <a:p>
            <a:pPr marL="628650" lvl="1" indent="-171450">
              <a:buFont typeface="Arial" panose="020B0604020202020204" pitchFamily="34" charset="0"/>
              <a:buChar char="•"/>
            </a:pPr>
            <a:r>
              <a:rPr lang="en-US" dirty="0"/>
              <a:t>SVRRC highlighted exploiting targets relationships</a:t>
            </a:r>
          </a:p>
          <a:p>
            <a:pPr marL="628650" lvl="1" indent="-171450">
              <a:buFont typeface="Arial" panose="020B0604020202020204" pitchFamily="34" charset="0"/>
              <a:buChar char="•"/>
            </a:pPr>
            <a:r>
              <a:rPr lang="en-US" dirty="0"/>
              <a:t>SVRCC</a:t>
            </a:r>
          </a:p>
          <a:p>
            <a:pPr marL="1085850" lvl="2" indent="-171450">
              <a:buFont typeface="Arial" panose="020B0604020202020204" pitchFamily="34" charset="0"/>
              <a:buChar char="•"/>
            </a:pPr>
            <a:r>
              <a:rPr lang="en-US" dirty="0"/>
              <a:t>Ranked 1</a:t>
            </a:r>
            <a:r>
              <a:rPr lang="en-US" baseline="30000" dirty="0"/>
              <a:t>st</a:t>
            </a:r>
            <a:r>
              <a:rPr lang="en-US" baseline="0" dirty="0"/>
              <a:t> for quality metrics and 2</a:t>
            </a:r>
            <a:r>
              <a:rPr lang="en-US" baseline="30000" dirty="0"/>
              <a:t>nd</a:t>
            </a:r>
            <a:r>
              <a:rPr lang="en-US" baseline="0" dirty="0"/>
              <a:t> in terms of run time</a:t>
            </a:r>
          </a:p>
          <a:p>
            <a:pPr marL="1085850" lvl="2" indent="-171450">
              <a:buFont typeface="Arial" panose="020B0604020202020204" pitchFamily="34" charset="0"/>
              <a:buChar char="•"/>
            </a:pPr>
            <a:r>
              <a:rPr lang="en-US" baseline="0" dirty="0"/>
              <a:t>Better than SVRRC and SVR</a:t>
            </a:r>
            <a:r>
              <a:rPr lang="en-US" baseline="30000" dirty="0"/>
              <a:t> </a:t>
            </a:r>
            <a:endParaRPr lang="en-US" dirty="0"/>
          </a:p>
          <a:p>
            <a:pPr marL="1085850" lvl="2"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bag-representatives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in MIL,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biggest complexity associated with MIL is that the individual labels of the instances are unknown.</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dealing with this problem which fall into 3 categories: </a:t>
            </a:r>
          </a:p>
          <a:p>
            <a:pPr marL="628650" lvl="1" indent="-171450">
              <a:buFont typeface="Arial" panose="020B0604020202020204" pitchFamily="34" charset="0"/>
              <a:buChar char="•"/>
            </a:pPr>
            <a:r>
              <a:rPr lang="en-US" b="1" dirty="0"/>
              <a:t>Instance Space</a:t>
            </a:r>
          </a:p>
          <a:p>
            <a:pPr marL="1085850" lvl="2" indent="-171450">
              <a:buFont typeface="Arial" panose="020B0604020202020204" pitchFamily="34" charset="0"/>
              <a:buChar char="•"/>
            </a:pPr>
            <a:r>
              <a:rPr lang="en-US" b="0" dirty="0"/>
              <a:t>Separate instances in positive bags from those in negative</a:t>
            </a:r>
          </a:p>
          <a:p>
            <a:pPr marL="1085850" lvl="2" indent="-171450">
              <a:buFont typeface="Arial" panose="020B0604020202020204" pitchFamily="34" charset="0"/>
              <a:buChar char="•"/>
            </a:pPr>
            <a:r>
              <a:rPr lang="en-US" b="0" dirty="0"/>
              <a:t>Bag label found by aggregating instance-level scores using some kind of assumption</a:t>
            </a:r>
          </a:p>
          <a:p>
            <a:pPr marL="1085850" lvl="2" indent="-171450">
              <a:buFont typeface="Arial" panose="020B0604020202020204" pitchFamily="34" charset="0"/>
              <a:buChar char="•"/>
            </a:pPr>
            <a:r>
              <a:rPr lang="en-US" b="0" dirty="0"/>
              <a:t>Works </a:t>
            </a:r>
            <a:r>
              <a:rPr lang="en-US" b="1" dirty="0"/>
              <a:t>best</a:t>
            </a:r>
            <a:r>
              <a:rPr lang="en-US" b="0" dirty="0"/>
              <a:t> when bags contain a large number of instances</a:t>
            </a:r>
          </a:p>
          <a:p>
            <a:pPr marL="1085850" lvl="2" indent="-171450">
              <a:buFont typeface="Arial" panose="020B0604020202020204" pitchFamily="34" charset="0"/>
              <a:buChar char="•"/>
            </a:pPr>
            <a:r>
              <a:rPr lang="en-US" b="1" dirty="0"/>
              <a:t>Bad</a:t>
            </a:r>
            <a:r>
              <a:rPr lang="en-US" b="0" dirty="0"/>
              <a:t> when bags of differing classes contain similar instances</a:t>
            </a:r>
          </a:p>
          <a:p>
            <a:pPr marL="628650" lvl="1" indent="-171450">
              <a:buFont typeface="Arial" panose="020B0604020202020204" pitchFamily="34" charset="0"/>
              <a:buChar char="•"/>
            </a:pPr>
            <a:r>
              <a:rPr lang="en-US" b="1" dirty="0"/>
              <a:t>Bag Space</a:t>
            </a:r>
          </a:p>
          <a:p>
            <a:pPr marL="1085850" lvl="2" indent="-171450">
              <a:buFont typeface="Arial" panose="020B0604020202020204" pitchFamily="34" charset="0"/>
              <a:buChar char="•"/>
            </a:pPr>
            <a:r>
              <a:rPr lang="en-US" b="0" dirty="0"/>
              <a:t>Treat each bag as a while entity, use distance metrics to extract info from each bag</a:t>
            </a:r>
          </a:p>
          <a:p>
            <a:pPr marL="1085850" lvl="2" indent="-171450">
              <a:buFont typeface="Arial" panose="020B0604020202020204" pitchFamily="34" charset="0"/>
              <a:buChar char="•"/>
            </a:pPr>
            <a:r>
              <a:rPr lang="en-US" b="0" dirty="0"/>
              <a:t>Non-vector space, so they use distance functions or kernels</a:t>
            </a:r>
          </a:p>
          <a:p>
            <a:pPr marL="628650" lvl="1" indent="-171450">
              <a:buFont typeface="Arial" panose="020B0604020202020204" pitchFamily="34" charset="0"/>
              <a:buChar char="•"/>
            </a:pPr>
            <a:r>
              <a:rPr lang="en-US" b="1" dirty="0"/>
              <a:t>Embedded Space</a:t>
            </a:r>
          </a:p>
          <a:p>
            <a:pPr marL="1085850" lvl="2" indent="-171450">
              <a:buFont typeface="Arial" panose="020B0604020202020204" pitchFamily="34" charset="0"/>
              <a:buChar char="•"/>
            </a:pPr>
            <a:r>
              <a:rPr lang="en-US" b="0" dirty="0"/>
              <a:t>Each bag is mapped to a single input vector summarizing relevant information about the whole bag</a:t>
            </a:r>
          </a:p>
          <a:p>
            <a:pPr marL="1085850" lvl="2" indent="-171450">
              <a:buFont typeface="Arial" panose="020B0604020202020204" pitchFamily="34" charset="0"/>
              <a:buChar char="•"/>
            </a:pPr>
            <a:r>
              <a:rPr lang="en-US" b="1" dirty="0"/>
              <a:t>Vocab</a:t>
            </a:r>
          </a:p>
          <a:p>
            <a:pPr marL="1543050" lvl="3" indent="-171450">
              <a:buFont typeface="Arial" panose="020B0604020202020204" pitchFamily="34" charset="0"/>
              <a:buChar char="•"/>
            </a:pPr>
            <a:r>
              <a:rPr lang="en-US" b="0" dirty="0"/>
              <a:t>Aggregates stats of all instances within bag</a:t>
            </a:r>
          </a:p>
          <a:p>
            <a:pPr marL="1085850" lvl="2" indent="-171450">
              <a:buFont typeface="Arial" panose="020B0604020202020204" pitchFamily="34" charset="0"/>
              <a:buChar char="•"/>
            </a:pPr>
            <a:r>
              <a:rPr lang="en-US" b="1" dirty="0"/>
              <a:t>Non Vocab</a:t>
            </a:r>
          </a:p>
          <a:p>
            <a:pPr marL="1543050" lvl="3" indent="-171450">
              <a:buFont typeface="Arial" panose="020B0604020202020204" pitchFamily="34" charset="0"/>
              <a:buChar char="•"/>
            </a:pPr>
            <a:r>
              <a:rPr lang="en-US" b="0" dirty="0"/>
              <a:t>Analyze how instances in each bag match certain prototypes previously discovered in data</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r>
              <a:rPr lang="en-US" b="1" dirty="0"/>
              <a:t>Both Bag &amp; Embedded </a:t>
            </a:r>
            <a:r>
              <a:rPr lang="en-US" b="0" dirty="0"/>
              <a:t>exploit bag-level information as a whole</a:t>
            </a:r>
          </a:p>
          <a:p>
            <a:pPr marL="1085850" lvl="2" indent="-171450">
              <a:buFont typeface="Arial" panose="020B0604020202020204" pitchFamily="34" charset="0"/>
              <a:buChar char="•"/>
            </a:pPr>
            <a:r>
              <a:rPr lang="en-US" b="0" dirty="0"/>
              <a:t>Difference is that bag space is done implicitly through a kernel function and embedded is an explicit transformation through a mapping function (performance really depends on mapping function)</a:t>
            </a:r>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scope of this work surrounds to SMI</a:t>
            </a:r>
          </a:p>
          <a:p>
            <a:pPr marL="628650" lvl="1" indent="-171450">
              <a:buFont typeface="Arial" panose="020B0604020202020204" pitchFamily="34" charset="0"/>
              <a:buChar char="•"/>
            </a:pPr>
            <a:r>
              <a:rPr lang="en-US" dirty="0"/>
              <a:t>The SMI Assumption states that… </a:t>
            </a:r>
            <a:r>
              <a:rPr lang="en-US" b="1" dirty="0"/>
              <a:t>***Animation***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a:t>
            </a:r>
            <a:r>
              <a:rPr lang="en-US" sz="1200" b="1" kern="1200" dirty="0">
                <a:solidFill>
                  <a:schemeClr val="tx1"/>
                </a:solidFill>
                <a:effectLst/>
                <a:latin typeface="+mn-lt"/>
                <a:ea typeface="+mn-ea"/>
                <a:cs typeface="+mn-cs"/>
              </a:rPr>
              <a:t>MISVM</a:t>
            </a:r>
            <a:r>
              <a:rPr lang="en-US" sz="1200" kern="1200" dirty="0">
                <a:solidFill>
                  <a:schemeClr val="tx1"/>
                </a:solidFill>
                <a:effectLst/>
                <a:latin typeface="+mn-lt"/>
                <a:ea typeface="+mn-ea"/>
                <a:cs typeface="+mn-cs"/>
              </a:rPr>
              <a:t>, proposed by Andrews et. al:</a:t>
            </a:r>
            <a:endParaRPr lang="en-US" dirty="0"/>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628650" lvl="1" indent="-171450">
              <a:buFont typeface="Arial" panose="020B0604020202020204" pitchFamily="34" charset="0"/>
              <a:buChar char="•"/>
            </a:pPr>
            <a:r>
              <a:rPr lang="en-US" sz="1200" b="1" kern="1200" dirty="0">
                <a:solidFill>
                  <a:schemeClr val="tx1"/>
                </a:solidFill>
                <a:effectLst/>
                <a:latin typeface="+mn-lt"/>
                <a:ea typeface="+mn-ea"/>
                <a:cs typeface="+mn-cs"/>
              </a:rPr>
              <a:t>Disadvantage:</a:t>
            </a:r>
          </a:p>
          <a:p>
            <a:pPr marL="1085850" lvl="2" indent="-171450">
              <a:buFont typeface="Arial" panose="020B0604020202020204" pitchFamily="34" charset="0"/>
              <a:buChar char="•"/>
            </a:pPr>
            <a:r>
              <a:rPr lang="en-US" sz="1200" b="0" kern="1200" dirty="0">
                <a:solidFill>
                  <a:schemeClr val="tx1"/>
                </a:solidFill>
                <a:effectLst/>
                <a:latin typeface="+mn-lt"/>
                <a:ea typeface="+mn-ea"/>
                <a:cs typeface="+mn-cs"/>
              </a:rPr>
              <a:t>Creates a class imbalance problem where SVs from negative class are more prominent</a:t>
            </a:r>
          </a:p>
          <a:p>
            <a:pPr marL="1085850" lvl="2" indent="-171450">
              <a:buFont typeface="Arial" panose="020B0604020202020204" pitchFamily="34" charset="0"/>
              <a:buChar char="•"/>
            </a:pPr>
            <a:endParaRPr lang="en-US" sz="1200" b="0" kern="1200" dirty="0">
              <a:solidFill>
                <a:schemeClr val="tx1"/>
              </a:solidFill>
              <a:effectLst/>
              <a:latin typeface="+mn-lt"/>
              <a:ea typeface="+mn-ea"/>
              <a:cs typeface="+mn-cs"/>
            </a:endParaRP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 way we aimed to </a:t>
            </a:r>
            <a:r>
              <a:rPr lang="en-US" sz="1200" b="1" kern="1200" dirty="0">
                <a:solidFill>
                  <a:schemeClr val="tx1"/>
                </a:solidFill>
                <a:effectLst/>
                <a:latin typeface="+mn-lt"/>
                <a:ea typeface="+mn-ea"/>
                <a:cs typeface="+mn-cs"/>
              </a:rPr>
              <a:t>remedy this class imbalance problem </a:t>
            </a:r>
            <a:r>
              <a:rPr lang="en-US" sz="1200" kern="1200" dirty="0">
                <a:solidFill>
                  <a:schemeClr val="tx1"/>
                </a:solidFill>
                <a:effectLst/>
                <a:latin typeface="+mn-lt"/>
                <a:ea typeface="+mn-ea"/>
                <a:cs typeface="+mn-cs"/>
              </a:rPr>
              <a:t>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endParaRPr lang="en-US" sz="1200" b="1"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do is derive and solve the dual problem using a QP solver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4417465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MIRSVM limits the number of representatives from the negative bags as well, it produces a sparser &amp; more balanced model than MISVM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Each sample is associated with more than a single output, or target as we can see from this toy dataset </a:t>
            </a:r>
            <a:r>
              <a:rPr lang="en-US" b="1" dirty="0"/>
              <a:t>***describe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 learning</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 and KEEL dataset repositories.</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33</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Because of limitations presented by popular SVM solvers, we opted to design our own novel online, i.e. stochastic, SVM.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35</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stochastic, or online, learning</a:t>
            </a:r>
          </a:p>
          <a:p>
            <a:pPr marL="628650" lvl="1" indent="-171450">
              <a:buFont typeface="Arial" panose="020B0604020202020204" pitchFamily="34" charset="0"/>
              <a:buChar char="•"/>
            </a:pPr>
            <a:r>
              <a:rPr lang="en-US" dirty="0"/>
              <a:t>Rather than minimizing the following</a:t>
            </a:r>
          </a:p>
          <a:p>
            <a:pPr marL="628650" lvl="1" indent="-171450">
              <a:buFont typeface="Arial" panose="020B0604020202020204" pitchFamily="34" charset="0"/>
              <a:buChar char="•"/>
            </a:pPr>
            <a:r>
              <a:rPr lang="en-US" dirty="0"/>
              <a:t>We minimize this</a:t>
            </a:r>
          </a:p>
          <a:p>
            <a:pPr marL="171450" lvl="0" indent="-171450">
              <a:buFont typeface="Arial" panose="020B0604020202020204" pitchFamily="34" charset="0"/>
              <a:buChar char="•"/>
            </a:pPr>
            <a:r>
              <a:rPr lang="en-US" dirty="0"/>
              <a:t>Stochastic means …</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SGD</a:t>
            </a:r>
            <a:r>
              <a:rPr lang="en-US" sz="1200" kern="1200" dirty="0">
                <a:solidFill>
                  <a:schemeClr val="tx1"/>
                </a:solidFill>
                <a:effectLst/>
                <a:latin typeface="+mn-lt"/>
                <a:ea typeface="+mn-ea"/>
                <a:cs typeface="+mn-cs"/>
              </a:rPr>
              <a:t> methods have also been used to solve the primal soft margin SVM problem &amp; are similar to perceptron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Cycles</a:t>
            </a:r>
            <a:r>
              <a:rPr lang="en-US" sz="1200" kern="1200" dirty="0">
                <a:solidFill>
                  <a:schemeClr val="tx1"/>
                </a:solidFill>
                <a:effectLst/>
                <a:latin typeface="+mn-lt"/>
                <a:ea typeface="+mn-ea"/>
                <a:cs typeface="+mn-cs"/>
              </a:rPr>
              <a:t> repeatedly, updating only if there is an error</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By cycling, these algorithms can process </a:t>
            </a:r>
            <a:r>
              <a:rPr lang="en-US" sz="1200" b="1" kern="1200" dirty="0">
                <a:solidFill>
                  <a:schemeClr val="tx1"/>
                </a:solidFill>
                <a:effectLst/>
                <a:latin typeface="+mn-lt"/>
                <a:ea typeface="+mn-ea"/>
                <a:cs typeface="+mn-cs"/>
              </a:rPr>
              <a:t>large</a:t>
            </a:r>
            <a:r>
              <a:rPr lang="en-US" sz="1200" kern="1200" dirty="0">
                <a:solidFill>
                  <a:schemeClr val="tx1"/>
                </a:solidFill>
                <a:effectLst/>
                <a:latin typeface="+mn-lt"/>
                <a:ea typeface="+mn-ea"/>
                <a:cs typeface="+mn-cs"/>
              </a:rPr>
              <a:t> amounts of data at </a:t>
            </a:r>
            <a:r>
              <a:rPr lang="en-US" sz="1200" b="1" kern="1200" dirty="0">
                <a:solidFill>
                  <a:schemeClr val="tx1"/>
                </a:solidFill>
                <a:effectLst/>
                <a:latin typeface="+mn-lt"/>
                <a:ea typeface="+mn-ea"/>
                <a:cs typeface="+mn-cs"/>
              </a:rPr>
              <a:t>faster</a:t>
            </a:r>
            <a:r>
              <a:rPr lang="en-US" sz="1200" kern="1200" dirty="0">
                <a:solidFill>
                  <a:schemeClr val="tx1"/>
                </a:solidFill>
                <a:effectLst/>
                <a:latin typeface="+mn-lt"/>
                <a:ea typeface="+mn-ea"/>
                <a:cs typeface="+mn-cs"/>
              </a:rPr>
              <a:t> speeds with </a:t>
            </a:r>
            <a:r>
              <a:rPr lang="en-US" sz="1200" b="1" kern="1200" dirty="0">
                <a:solidFill>
                  <a:schemeClr val="tx1"/>
                </a:solidFill>
                <a:effectLst/>
                <a:latin typeface="+mn-lt"/>
                <a:ea typeface="+mn-ea"/>
                <a:cs typeface="+mn-cs"/>
              </a:rPr>
              <a:t>lower</a:t>
            </a:r>
            <a:r>
              <a:rPr lang="en-US" sz="1200" kern="1200" dirty="0">
                <a:solidFill>
                  <a:schemeClr val="tx1"/>
                </a:solidFill>
                <a:effectLst/>
                <a:latin typeface="+mn-lt"/>
                <a:ea typeface="+mn-ea"/>
                <a:cs typeface="+mn-cs"/>
              </a:rPr>
              <a:t> memory resources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Continues to update until user intervenes</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Disadvantage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SGD methods are similar, but fundamentally different, to mistake driven perceptron, which stops training when no errors are found</a:t>
            </a:r>
          </a:p>
          <a:p>
            <a:endParaRPr lang="en-US" dirty="0"/>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Kivinen</a:t>
            </a:r>
            <a:r>
              <a:rPr lang="en-US" sz="1200" kern="1200" dirty="0">
                <a:solidFill>
                  <a:schemeClr val="tx1"/>
                </a:solidFill>
                <a:effectLst/>
                <a:latin typeface="+mn-lt"/>
                <a:ea typeface="+mn-ea"/>
                <a:cs typeface="+mn-cs"/>
              </a:rPr>
              <a:t> et al.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Namely, </a:t>
            </a:r>
            <a:r>
              <a:rPr lang="en-US" sz="1200" b="1" kern="1200" dirty="0">
                <a:solidFill>
                  <a:schemeClr val="tx1"/>
                </a:solidFill>
                <a:effectLst/>
                <a:latin typeface="+mn-lt"/>
                <a:ea typeface="+mn-ea"/>
                <a:cs typeface="+mn-cs"/>
              </a:rPr>
              <a:t>early stopping</a:t>
            </a:r>
            <a:r>
              <a:rPr lang="en-US" sz="1200" kern="1200" dirty="0">
                <a:solidFill>
                  <a:schemeClr val="tx1"/>
                </a:solidFill>
                <a:effectLst/>
                <a:latin typeface="+mn-lt"/>
                <a:ea typeface="+mn-ea"/>
                <a:cs typeface="+mn-cs"/>
              </a:rPr>
              <a:t>, and the removal of the regularization term or the learning rate, can control the size of the margin.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However, this then raises the question about knowing when it is early enough to stop.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it was also shown that using SGD in the primal provides better solution than optimizing in the dual</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These are the two reasons that inspired the investigation for OLLAWV.</a:t>
            </a:r>
            <a:endParaRPr lang="en-US" dirty="0"/>
          </a:p>
          <a:p>
            <a:endParaRPr lang="en-US" dirty="0"/>
          </a:p>
          <a:p>
            <a:endParaRPr lang="en-US" dirty="0"/>
          </a:p>
          <a:p>
            <a:endParaRPr lang="en-US" dirty="0"/>
          </a:p>
          <a:p>
            <a:endParaRPr lang="en-US" dirty="0"/>
          </a:p>
          <a:p>
            <a:r>
              <a:rPr lang="en-US" dirty="0"/>
              <a:t>Note: empirical risk is the training error and expected risk is true error</a:t>
            </a:r>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6998850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OLLAWV performs stochastic gradient descent on the primal L1-SVM objective function.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Novel update procedure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Self-stopping condition</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First we take the derivative with respect to w</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the </a:t>
            </a:r>
            <a:r>
              <a:rPr lang="en-US" sz="1200" kern="1200" dirty="0" err="1">
                <a:solidFill>
                  <a:schemeClr val="tx1"/>
                </a:solidFill>
                <a:effectLst/>
                <a:latin typeface="+mn-lt"/>
                <a:ea typeface="+mn-ea"/>
                <a:cs typeface="+mn-cs"/>
              </a:rPr>
              <a:t>representer</a:t>
            </a:r>
            <a:r>
              <a:rPr lang="en-US" sz="1200" kern="1200" dirty="0">
                <a:solidFill>
                  <a:schemeClr val="tx1"/>
                </a:solidFill>
                <a:effectLst/>
                <a:latin typeface="+mn-lt"/>
                <a:ea typeface="+mn-ea"/>
                <a:cs typeface="+mn-cs"/>
              </a:rPr>
              <a:t> theorem, we replace with the following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From a stochastic update, sample by sample, the update becomes…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Which states, if there is an error, update with the following, and if no error is found, update with this.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However, the difference, novelty, and advantage of OLLAWV  with respect to other SGD methods resides in the way it iterates: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is only updated in each iteration.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 worst violating sample is defined as the sample that has the largest error with respect to the current hyperplane.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Rather than randomly selecting samples to update per iteration, OLLAWV selects (without replacement) the most incorrectly classified sample and updates the model accordingly. </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Since it updates worst violator only, this condition is never satisfied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And since it is without replacement, this term is always –</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So the update becomes</a:t>
            </a:r>
          </a:p>
          <a:p>
            <a:pPr marL="171450" lvl="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By iteratively updating the model using only the worst-violator, the model is essentially finding its support vectors, as well as implicitly defining a stopping criterion.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If there are no more violating samples, the algorithm terminates, eliminating the need to set the number of iterations for an algorithm to perform, as is the case with most contemporary online algorithms.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Both have shown to have better performance than SMOs implementation in LIBSVM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MIL is a generalization of supervised learning, where a sample is considered a </a:t>
            </a:r>
            <a:r>
              <a:rPr lang="en-US" sz="1200" b="1" dirty="0"/>
              <a:t>bag</a:t>
            </a:r>
            <a:r>
              <a:rPr lang="en-US" sz="1200" dirty="0"/>
              <a:t> containing multiple </a:t>
            </a:r>
            <a:r>
              <a:rPr lang="en-US" sz="1200" b="1" dirty="0"/>
              <a:t>instances</a:t>
            </a:r>
            <a:r>
              <a:rPr lang="en-US" sz="1200" dirty="0"/>
              <a:t> associated with a single label  </a:t>
            </a:r>
            <a:r>
              <a:rPr lang="en-US" sz="1200" b="1" dirty="0"/>
              <a:t>***Describe data while talking***</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complexity in MIL is that 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build a model which, given an unseen BAG of instances, assigns the bag a label</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novel online learning procedure and algorithm for solving the L1-SVM problem, which is a unique method in terms of both iterating over samples and updating the model.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new stopping criterion for the stochastic gradient procedure is also proposed.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Such an approach results in a significant shortening of training time, as well as in a huge decrease in the resulting model size.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key features of the proposed algorithm, OLLAWV, stem from its implicit ability of finding support vectors and its self-stopping condition. This design was devised to address the limitations presented by current SVM solvers.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results for accuracy, run time, and percentage of support-vectors, obtained by the strict nested cross-validation procedure, were compared and further validated using statistical analysis with non-parametric tests.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Naive Bayes, and Logistic).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proposal, OLLAWV, performs statistically better in terms of run time and model size across all $23$ evaluated benchmark datasets, without compromising accuracy. </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44</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13306944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context of supervised stream classification, build a model from continuous rapidly arriving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Can arrive in </a:t>
            </a:r>
            <a:r>
              <a:rPr lang="en-US" b="1" dirty="0"/>
              <a:t>batch</a:t>
            </a:r>
            <a:r>
              <a:rPr lang="en-US" dirty="0"/>
              <a:t> or </a:t>
            </a:r>
            <a:r>
              <a:rPr lang="en-US" b="1" dirty="0"/>
              <a:t>online</a:t>
            </a:r>
            <a:r>
              <a:rPr lang="en-US" dirty="0"/>
              <a:t> format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b="0"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Two main categories</a:t>
            </a:r>
          </a:p>
          <a:p>
            <a:pPr marL="628650" lvl="1" indent="-171450">
              <a:buFont typeface="Arial" panose="020B0604020202020204" pitchFamily="34" charset="0"/>
              <a:buChar char="•"/>
            </a:pPr>
            <a:r>
              <a:rPr lang="en-US" b="1" dirty="0"/>
              <a:t>Stationary: </a:t>
            </a:r>
            <a:endParaRPr lang="en-US" b="0" dirty="0"/>
          </a:p>
          <a:p>
            <a:pPr marL="628650" lvl="1" indent="-171450">
              <a:buFont typeface="Arial" panose="020B0604020202020204" pitchFamily="34" charset="0"/>
              <a:buChar char="•"/>
            </a:pPr>
            <a:r>
              <a:rPr lang="en-US" b="1" dirty="0"/>
              <a:t>Non-stationary: </a:t>
            </a:r>
            <a:r>
              <a:rPr lang="en-US" b="0" dirty="0"/>
              <a:t>Distribution of data changes over time</a:t>
            </a:r>
          </a:p>
          <a:p>
            <a:pPr marL="1085850" lvl="2" indent="-171450">
              <a:buFont typeface="Arial" panose="020B0604020202020204" pitchFamily="34" charset="0"/>
              <a:buChar char="•"/>
            </a:pPr>
            <a:r>
              <a:rPr lang="en-US" b="0" dirty="0"/>
              <a:t>Abrupt</a:t>
            </a:r>
          </a:p>
          <a:p>
            <a:pPr marL="1085850" lvl="2" indent="-171450">
              <a:buFont typeface="Arial" panose="020B0604020202020204" pitchFamily="34" charset="0"/>
              <a:buChar char="•"/>
            </a:pPr>
            <a:r>
              <a:rPr lang="en-US" b="0" dirty="0"/>
              <a:t>Gradual</a:t>
            </a:r>
          </a:p>
          <a:p>
            <a:pPr marL="628650" lvl="1" indent="-171450">
              <a:buFont typeface="Arial" panose="020B0604020202020204" pitchFamily="34" charset="0"/>
              <a:buChar char="•"/>
            </a:pPr>
            <a:endParaRPr lang="en-US" b="0" dirty="0"/>
          </a:p>
          <a:p>
            <a:pPr marL="171450" lvl="0" indent="-171450">
              <a:buFont typeface="Arial" panose="020B0604020202020204" pitchFamily="34" charset="0"/>
              <a:buChar char="•"/>
            </a:pPr>
            <a:r>
              <a:rPr lang="en-US" b="0" dirty="0"/>
              <a:t>Requires algorithms to be robust, fast, adaptive.</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main approaches to tackling the non-stationary case</a:t>
            </a:r>
          </a:p>
          <a:p>
            <a:pPr marL="628650" lvl="1" indent="-171450">
              <a:buFont typeface="Arial" panose="020B0604020202020204" pitchFamily="34" charset="0"/>
              <a:buChar char="•"/>
            </a:pPr>
            <a:r>
              <a:rPr lang="en-US" b="1" dirty="0"/>
              <a:t>Active</a:t>
            </a:r>
            <a:r>
              <a:rPr lang="en-US" dirty="0"/>
              <a:t> </a:t>
            </a:r>
          </a:p>
          <a:p>
            <a:pPr marL="1085850" lvl="2" indent="-171450">
              <a:buFont typeface="Arial" panose="020B0604020202020204" pitchFamily="34" charset="0"/>
              <a:buChar char="•"/>
            </a:pPr>
            <a:r>
              <a:rPr lang="en-US" dirty="0"/>
              <a:t>Relies on change detection mechanism to trigger an update to remedy or react to the change encountered</a:t>
            </a:r>
          </a:p>
          <a:p>
            <a:pPr marL="628650" lvl="1" indent="-171450">
              <a:buFont typeface="Arial" panose="020B0604020202020204" pitchFamily="34" charset="0"/>
              <a:buChar char="•"/>
            </a:pPr>
            <a:r>
              <a:rPr lang="en-US" b="1" dirty="0"/>
              <a:t>Passive </a:t>
            </a:r>
            <a:endParaRPr lang="en-US" b="0" dirty="0"/>
          </a:p>
          <a:p>
            <a:pPr marL="1085850" lvl="2" indent="-171450">
              <a:buFont typeface="Arial" panose="020B0604020202020204" pitchFamily="34" charset="0"/>
              <a:buChar char="•"/>
            </a:pPr>
            <a:r>
              <a:rPr lang="en-US" b="0" dirty="0"/>
              <a:t>Perform continuous updates to the model whenever new data arrive</a:t>
            </a:r>
            <a:endParaRPr lang="en-US" b="1"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Passive</a:t>
            </a:r>
          </a:p>
          <a:p>
            <a:pPr marL="628650" lvl="1" indent="-171450">
              <a:buFont typeface="Arial" panose="020B0604020202020204" pitchFamily="34" charset="0"/>
              <a:buChar char="•"/>
            </a:pPr>
            <a:r>
              <a:rPr lang="en-US" b="1" dirty="0"/>
              <a:t>Single classifiers</a:t>
            </a:r>
          </a:p>
          <a:p>
            <a:pPr marL="1085850" lvl="2" indent="-171450">
              <a:buFont typeface="Arial" panose="020B0604020202020204" pitchFamily="34" charset="0"/>
              <a:buChar char="•"/>
            </a:pPr>
            <a:r>
              <a:rPr lang="en-US" dirty="0"/>
              <a:t>Usually more attractive and simple solution for mining large data streams</a:t>
            </a:r>
          </a:p>
          <a:p>
            <a:pPr marL="628650" lvl="1" indent="-171450">
              <a:buFont typeface="Arial" panose="020B0604020202020204" pitchFamily="34" charset="0"/>
              <a:buChar char="•"/>
            </a:pPr>
            <a:r>
              <a:rPr lang="en-US" b="1" dirty="0"/>
              <a:t>Ensemble classifiers</a:t>
            </a:r>
          </a:p>
          <a:p>
            <a:pPr marL="1085850" lvl="2" indent="-171450">
              <a:buFont typeface="Arial" panose="020B0604020202020204" pitchFamily="34" charset="0"/>
              <a:buChar char="•"/>
            </a:pPr>
            <a:r>
              <a:rPr lang="en-US" dirty="0"/>
              <a:t>Very popular due to their natural way of handling drifting streams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Active</a:t>
            </a:r>
          </a:p>
          <a:p>
            <a:pPr marL="628650" lvl="1" indent="-171450">
              <a:buFont typeface="Arial" panose="020B0604020202020204" pitchFamily="34" charset="0"/>
              <a:buChar char="•"/>
            </a:pPr>
            <a:r>
              <a:rPr lang="en-US" b="1" dirty="0"/>
              <a:t>Change detection</a:t>
            </a:r>
          </a:p>
          <a:p>
            <a:pPr marL="1085850" lvl="2" indent="-171450">
              <a:buFont typeface="Arial" panose="020B0604020202020204" pitchFamily="34" charset="0"/>
              <a:buChar char="•"/>
            </a:pPr>
            <a:r>
              <a:rPr lang="en-US" dirty="0"/>
              <a:t>Difficult for gradual drifts</a:t>
            </a:r>
          </a:p>
          <a:p>
            <a:pPr marL="1085850" lvl="2" indent="-171450">
              <a:buFont typeface="Arial" panose="020B0604020202020204" pitchFamily="34" charset="0"/>
              <a:buChar char="•"/>
            </a:pPr>
            <a:r>
              <a:rPr lang="en-US" dirty="0"/>
              <a:t>Better when more abrupt</a:t>
            </a:r>
          </a:p>
          <a:p>
            <a:pPr marL="10858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Small disadvantage that if the drift detector makes a mistake, could be catastrophic for the model</a:t>
            </a:r>
          </a:p>
          <a:p>
            <a:pPr marL="628650" lvl="1" indent="-171450">
              <a:buFont typeface="Arial" panose="020B0604020202020204" pitchFamily="34" charset="0"/>
              <a:buChar char="•"/>
            </a:pPr>
            <a:r>
              <a:rPr lang="en-US" b="1" dirty="0"/>
              <a:t>Adaptation</a:t>
            </a:r>
          </a:p>
          <a:p>
            <a:pPr marL="1085850" lvl="2" indent="-171450">
              <a:buFont typeface="Arial" panose="020B0604020202020204" pitchFamily="34" charset="0"/>
              <a:buChar char="•"/>
            </a:pPr>
            <a:r>
              <a:rPr lang="en-US" dirty="0"/>
              <a:t>Once a change is detected, algorithm needs to adapt </a:t>
            </a:r>
          </a:p>
          <a:p>
            <a:pPr marL="1085850" lvl="2" indent="-171450">
              <a:buFont typeface="Arial" panose="020B0604020202020204" pitchFamily="34" charset="0"/>
              <a:buChar char="•"/>
            </a:pPr>
            <a:r>
              <a:rPr lang="en-US" dirty="0"/>
              <a:t>Difficult to distinguish between obsolete and up-to-date samples</a:t>
            </a:r>
          </a:p>
          <a:p>
            <a:pPr marL="1085850" lvl="2" indent="-171450">
              <a:buFont typeface="Arial" panose="020B0604020202020204" pitchFamily="34" charset="0"/>
              <a:buChar char="•"/>
            </a:pPr>
            <a:r>
              <a:rPr lang="en-US" b="1" dirty="0"/>
              <a:t>Windowing</a:t>
            </a:r>
          </a:p>
          <a:p>
            <a:pPr marL="1085850" lvl="2" indent="-171450">
              <a:buFont typeface="Arial" panose="020B0604020202020204" pitchFamily="34" charset="0"/>
              <a:buChar char="•"/>
            </a:pPr>
            <a:r>
              <a:rPr lang="en-US" b="1" dirty="0"/>
              <a:t>Weighting</a:t>
            </a:r>
          </a:p>
          <a:p>
            <a:pPr marL="1085850" lvl="2" indent="-171450">
              <a:buFont typeface="Arial" panose="020B0604020202020204" pitchFamily="34" charset="0"/>
              <a:buChar char="•"/>
            </a:pPr>
            <a:r>
              <a:rPr lang="en-US" b="1" dirty="0"/>
              <a:t>Random sampling</a:t>
            </a:r>
          </a:p>
          <a:p>
            <a:pPr marL="1085850" lvl="2" indent="-171450">
              <a:buFont typeface="Arial" panose="020B0604020202020204" pitchFamily="34" charset="0"/>
              <a:buChar char="•"/>
            </a:pPr>
            <a:endParaRPr lang="en-US" b="1" dirty="0"/>
          </a:p>
          <a:p>
            <a:pPr marL="171450" lvl="0" indent="-171450">
              <a:buFont typeface="Arial" panose="020B0604020202020204" pitchFamily="34" charset="0"/>
              <a:buChar char="•"/>
            </a:pPr>
            <a:r>
              <a:rPr lang="en-US" b="0" dirty="0"/>
              <a:t>These computational, special, and time complexities are what prompted research in large-scale solutions using SGD before investigating concept drifts and their detection.</a:t>
            </a:r>
          </a:p>
          <a:p>
            <a:pPr marL="171450" lvl="0" indent="-171450">
              <a:buFont typeface="Arial" panose="020B0604020202020204" pitchFamily="34" charset="0"/>
              <a:buChar char="•"/>
            </a:pPr>
            <a:r>
              <a:rPr lang="en-US" b="0" dirty="0"/>
              <a:t>Stochastic algorithms can be both the fastest with the best generalization performances against batch methods -&gt; OLLAWV</a:t>
            </a:r>
          </a:p>
        </p:txBody>
      </p:sp>
      <p:sp>
        <p:nvSpPr>
          <p:cNvPr id="4" name="Slide Number Placeholder 3"/>
          <p:cNvSpPr>
            <a:spLocks noGrp="1"/>
          </p:cNvSpPr>
          <p:nvPr>
            <p:ph type="sldNum" sz="quarter" idx="5"/>
          </p:nvPr>
        </p:nvSpPr>
        <p:spPr/>
        <p:txBody>
          <a:bodyPr/>
          <a:lstStyle/>
          <a:p>
            <a:fld id="{66651876-69CE-944D-BB5F-C8369DB2AA2E}" type="slidenum">
              <a:rPr lang="en-US" smtClean="0"/>
              <a:t>49</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Explain algorithm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Talk about change detection mechanism</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66651876-69CE-944D-BB5F-C8369DB2AA2E}" type="slidenum">
              <a:rPr lang="en-US" smtClean="0"/>
              <a:t>50</a:t>
            </a:fld>
            <a:endParaRPr lang="en-US"/>
          </a:p>
        </p:txBody>
      </p:sp>
    </p:spTree>
    <p:extLst>
      <p:ext uri="{BB962C8B-B14F-4D97-AF65-F5344CB8AC3E}">
        <p14:creationId xmlns:p14="http://schemas.microsoft.com/office/powerpoint/2010/main" val="4215440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55</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the context of supervised data stream classification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Goal: learn build a model from continuous and rapidly arriving data.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***Describe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1"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data stream produces: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rapid sequence of </a:t>
            </a:r>
            <a:r>
              <a:rPr lang="en-US" sz="1200" b="1" kern="1200" dirty="0">
                <a:solidFill>
                  <a:schemeClr val="tx1"/>
                </a:solidFill>
                <a:effectLst/>
                <a:latin typeface="+mn-lt"/>
                <a:ea typeface="+mn-ea"/>
                <a:cs typeface="+mn-cs"/>
              </a:rPr>
              <a:t>data from an unknown distribution</a:t>
            </a:r>
            <a:r>
              <a:rPr lang="en-US" sz="1200" kern="1200" dirty="0">
                <a:solidFill>
                  <a:schemeClr val="tx1"/>
                </a:solidFill>
                <a:effectLst/>
                <a:latin typeface="+mn-lt"/>
                <a:ea typeface="+mn-ea"/>
                <a:cs typeface="+mn-cs"/>
              </a:rPr>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over </a:t>
            </a:r>
            <a:r>
              <a:rPr lang="en-US" sz="1200" b="1" kern="1200" dirty="0">
                <a:solidFill>
                  <a:schemeClr val="tx1"/>
                </a:solidFill>
                <a:effectLst/>
                <a:latin typeface="+mn-lt"/>
                <a:ea typeface="+mn-ea"/>
                <a:cs typeface="+mn-cs"/>
              </a:rPr>
              <a:t>time</a:t>
            </a:r>
            <a:r>
              <a:rPr lang="en-US" sz="1200" kern="1200" dirty="0">
                <a:solidFill>
                  <a:schemeClr val="tx1"/>
                </a:solidFill>
                <a:effectLst/>
                <a:latin typeface="+mn-lt"/>
                <a:ea typeface="+mn-ea"/>
                <a:cs typeface="+mn-cs"/>
              </a:rPr>
              <a:t> that is possibly </a:t>
            </a:r>
            <a:r>
              <a:rPr lang="en-US" sz="1200" b="1" kern="1200" dirty="0">
                <a:solidFill>
                  <a:schemeClr val="tx1"/>
                </a:solidFill>
                <a:effectLst/>
                <a:latin typeface="+mn-lt"/>
                <a:ea typeface="+mn-ea"/>
                <a:cs typeface="+mn-cs"/>
              </a:rPr>
              <a:t>infinite</a:t>
            </a:r>
            <a:r>
              <a:rPr lang="en-US" sz="1200" kern="1200" dirty="0">
                <a:solidFill>
                  <a:schemeClr val="tx1"/>
                </a:solidFill>
                <a:effectLst/>
                <a:latin typeface="+mn-lt"/>
                <a:ea typeface="+mn-ea"/>
                <a:cs typeface="+mn-cs"/>
              </a:rPr>
              <a:t> in length,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and the data cannot be accessed </a:t>
            </a:r>
            <a:r>
              <a:rPr lang="en-US" sz="1200" b="1" kern="1200" dirty="0">
                <a:solidFill>
                  <a:schemeClr val="tx1"/>
                </a:solidFill>
                <a:effectLst/>
                <a:latin typeface="+mn-lt"/>
                <a:ea typeface="+mn-ea"/>
                <a:cs typeface="+mn-cs"/>
              </a:rPr>
              <a:t>more than once.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this online scenario, typically once new data arrives the model is tested on the new sample, and then updated accordingly.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a:t>
            </a:fld>
            <a:endParaRPr lang="en-US"/>
          </a:p>
        </p:txBody>
      </p:sp>
    </p:spTree>
    <p:extLst>
      <p:ext uri="{BB962C8B-B14F-4D97-AF65-F5344CB8AC3E}">
        <p14:creationId xmlns:p14="http://schemas.microsoft.com/office/powerpoint/2010/main" val="908640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58</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59</a:t>
            </a:fld>
            <a:endParaRPr lang="en-US"/>
          </a:p>
        </p:txBody>
      </p:sp>
    </p:spTree>
    <p:extLst>
      <p:ext uri="{BB962C8B-B14F-4D97-AF65-F5344CB8AC3E}">
        <p14:creationId xmlns:p14="http://schemas.microsoft.com/office/powerpoint/2010/main" val="545810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60</a:t>
            </a:fld>
            <a:endParaRPr lang="en-US"/>
          </a:p>
        </p:txBody>
      </p:sp>
    </p:spTree>
    <p:extLst>
      <p:ext uri="{BB962C8B-B14F-4D97-AF65-F5344CB8AC3E}">
        <p14:creationId xmlns:p14="http://schemas.microsoft.com/office/powerpoint/2010/main" val="1839526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65</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Batches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 complexity: (that can arise from this type of learning is that the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data’s distribution can also change over time - concept-drift.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This is a characteristic of the time element of data stream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t>Older data can become obsolete over time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Because of this, algorithms need to be: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robust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alert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perform classification in a resource adaptive </a:t>
            </a:r>
            <a:r>
              <a:rPr lang="en-US" sz="1200" kern="1200" dirty="0">
                <a:solidFill>
                  <a:schemeClr val="tx1"/>
                </a:solidFill>
                <a:effectLst/>
                <a:latin typeface="+mn-lt"/>
                <a:ea typeface="+mn-ea"/>
                <a:cs typeface="+mn-cs"/>
              </a:rPr>
              <a:t>way.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Given these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a:t>
            </a:fld>
            <a:endParaRPr lang="en-US"/>
          </a:p>
        </p:txBody>
      </p:sp>
    </p:spTree>
    <p:extLst>
      <p:ext uri="{BB962C8B-B14F-4D97-AF65-F5344CB8AC3E}">
        <p14:creationId xmlns:p14="http://schemas.microsoft.com/office/powerpoint/2010/main" val="222282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contributions of this dissertation are categorized into 4 groups</a:t>
            </a:r>
          </a:p>
          <a:p>
            <a:pPr marL="628650" lvl="1" indent="-171450">
              <a:buFont typeface="Arial" panose="020B0604020202020204" pitchFamily="34" charset="0"/>
              <a:buChar char="•"/>
            </a:pPr>
            <a:r>
              <a:rPr lang="en-US" dirty="0"/>
              <a:t>The first falling under the MTR paradigm</a:t>
            </a:r>
          </a:p>
          <a:p>
            <a:pPr marL="1085850" lvl="2" indent="-171450">
              <a:buFont typeface="Arial" panose="020B0604020202020204" pitchFamily="34" charset="0"/>
              <a:buChar char="•"/>
            </a:pPr>
            <a:r>
              <a:rPr lang="en-US" dirty="0"/>
              <a:t>3 novel SVRs are designed for MTR based on the idea of target chaining</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second falls under the MIC paradigm</a:t>
            </a:r>
          </a:p>
          <a:p>
            <a:pPr marL="1085850" lvl="2" indent="-171450">
              <a:buFont typeface="Arial" panose="020B0604020202020204" pitchFamily="34" charset="0"/>
              <a:buChar char="•"/>
            </a:pPr>
            <a:r>
              <a:rPr lang="en-US" dirty="0"/>
              <a:t>A novel SVM bag-level formulation + and algorithm</a:t>
            </a:r>
          </a:p>
          <a:p>
            <a:pPr marL="1085850" lvl="2"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third is a unique stochastic SVM algorithm which has a novel update procedure and stopping criterion. This would later be used for the fourth and final contribution:</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The implementation of the OLLAWV, as well as its predecessor, under a batched stream scenario.</a:t>
            </a:r>
          </a:p>
        </p:txBody>
      </p:sp>
      <p:sp>
        <p:nvSpPr>
          <p:cNvPr id="4" name="Slide Number Placeholder 3"/>
          <p:cNvSpPr>
            <a:spLocks noGrp="1"/>
          </p:cNvSpPr>
          <p:nvPr>
            <p:ph type="sldNum" sz="quarter" idx="5"/>
          </p:nvPr>
        </p:nvSpPr>
        <p:spPr/>
        <p:txBody>
          <a:bodyPr/>
          <a:lstStyle/>
          <a:p>
            <a:fld id="{66651876-69CE-944D-BB5F-C8369DB2AA2E}" type="slidenum">
              <a:rPr lang="en-US" smtClean="0"/>
              <a:t>7</a:t>
            </a:fld>
            <a:endParaRPr lang="en-US"/>
          </a:p>
        </p:txBody>
      </p:sp>
    </p:spTree>
    <p:extLst>
      <p:ext uri="{BB962C8B-B14F-4D97-AF65-F5344CB8AC3E}">
        <p14:creationId xmlns:p14="http://schemas.microsoft.com/office/powerpoint/2010/main" val="3944946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I will give a short background on SVMs &amp; why they are important</a:t>
            </a:r>
          </a:p>
          <a:p>
            <a:pPr marL="171450" indent="-171450">
              <a:buFont typeface="Arial" panose="020B0604020202020204" pitchFamily="34" charset="0"/>
              <a:buChar char="•"/>
            </a:pPr>
            <a:r>
              <a:rPr lang="en-US" dirty="0"/>
              <a:t>Then we’ll move on to discuss the contributions</a:t>
            </a:r>
          </a:p>
          <a:p>
            <a:pPr marL="628650" lvl="1" indent="-171450">
              <a:buFont typeface="Arial" panose="020B0604020202020204" pitchFamily="34" charset="0"/>
              <a:buChar char="•"/>
            </a:pPr>
            <a:r>
              <a:rPr lang="en-US" dirty="0"/>
              <a:t>Each will have a short background / algorithm / …</a:t>
            </a:r>
          </a:p>
          <a:p>
            <a:pPr marL="171450" lvl="0" indent="-171450">
              <a:buFont typeface="Arial" panose="020B0604020202020204" pitchFamily="34" charset="0"/>
              <a:buChar char="•"/>
            </a:pPr>
            <a:r>
              <a:rPr lang="en-US" dirty="0"/>
              <a:t>After that we’ll give some overall conclusions </a:t>
            </a:r>
          </a:p>
          <a:p>
            <a:pPr marL="171450" lvl="0" indent="-171450">
              <a:buFont typeface="Arial" panose="020B0604020202020204" pitchFamily="34" charset="0"/>
              <a:buChar char="•"/>
            </a:pPr>
            <a:r>
              <a:rPr lang="en-US" dirty="0"/>
              <a:t>And possibility for future work</a:t>
            </a:r>
          </a:p>
          <a:p>
            <a:endParaRPr lang="en-US" dirty="0"/>
          </a:p>
          <a:p>
            <a:r>
              <a:rPr lang="en-US" dirty="0"/>
              <a:t>Then at the end we will take questions, but please feel free to stop me if something comes up.</a:t>
            </a:r>
          </a:p>
        </p:txBody>
      </p:sp>
      <p:sp>
        <p:nvSpPr>
          <p:cNvPr id="4" name="Slide Number Placeholder 3"/>
          <p:cNvSpPr>
            <a:spLocks noGrp="1"/>
          </p:cNvSpPr>
          <p:nvPr>
            <p:ph type="sldNum" sz="quarter" idx="5"/>
          </p:nvPr>
        </p:nvSpPr>
        <p:spPr/>
        <p:txBody>
          <a:bodyPr/>
          <a:lstStyle/>
          <a:p>
            <a:fld id="{66651876-69CE-944D-BB5F-C8369DB2AA2E}" type="slidenum">
              <a:rPr lang="en-US" smtClean="0"/>
              <a:t>8</a:t>
            </a:fld>
            <a:endParaRPr lang="en-US"/>
          </a:p>
        </p:txBody>
      </p:sp>
    </p:spTree>
    <p:extLst>
      <p:ext uri="{BB962C8B-B14F-4D97-AF65-F5344CB8AC3E}">
        <p14:creationId xmlns:p14="http://schemas.microsoft.com/office/powerpoint/2010/main" val="405353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SVMs</a:t>
            </a:r>
            <a:r>
              <a:rPr lang="en-US" sz="1200" kern="1200" dirty="0">
                <a:solidFill>
                  <a:schemeClr val="tx1"/>
                </a:solidFill>
                <a:effectLst/>
                <a:latin typeface="+mn-lt"/>
                <a:ea typeface="+mn-ea"/>
                <a:cs typeface="+mn-cs"/>
              </a:rPr>
              <a:t> represent popular linear and non-linear learning algorithms that have been </a:t>
            </a:r>
            <a:r>
              <a:rPr lang="en-US" dirty="0"/>
              <a:t>developed to target modern machine learning problems: </a:t>
            </a:r>
          </a:p>
          <a:p>
            <a:pPr marL="628650" lvl="1" indent="-171450">
              <a:buFont typeface="Arial" panose="020B0604020202020204" pitchFamily="34" charset="0"/>
              <a:buChar char="•"/>
            </a:pPr>
            <a:r>
              <a:rPr lang="en-US" dirty="0"/>
              <a:t>Learning from high-dimensional &amp; sparse data</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pPr marL="171450" lvl="0" indent="-171450">
              <a:buFont typeface="Arial" panose="020B0604020202020204" pitchFamily="34" charset="0"/>
              <a:buChar char="•"/>
            </a:pP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10</a:t>
            </a:fld>
            <a:endParaRPr lang="en-US"/>
          </a:p>
        </p:txBody>
      </p:sp>
    </p:spTree>
    <p:extLst>
      <p:ext uri="{BB962C8B-B14F-4D97-AF65-F5344CB8AC3E}">
        <p14:creationId xmlns:p14="http://schemas.microsoft.com/office/powerpoint/2010/main" val="1690535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1.emf"/><Relationship Id="rId7" Type="http://schemas.openxmlformats.org/officeDocument/2006/relationships/image" Target="../media/image14.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image" Target="../media/image180.png"/><Relationship Id="rId9" Type="http://schemas.openxmlformats.org/officeDocument/2006/relationships/image" Target="../media/image16.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9.png"/><Relationship Id="rId7" Type="http://schemas.openxmlformats.org/officeDocument/2006/relationships/image" Target="../media/image24.emf"/><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30.png"/><Relationship Id="rId9" Type="http://schemas.openxmlformats.org/officeDocument/2006/relationships/image" Target="../media/image26.emf"/></Relationships>
</file>

<file path=ppt/slides/_rels/slide2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tiff"/><Relationship Id="rId7" Type="http://schemas.openxmlformats.org/officeDocument/2006/relationships/image" Target="../media/image33.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 Id="rId9" Type="http://schemas.openxmlformats.org/officeDocument/2006/relationships/image" Target="../media/image35.emf"/></Relationships>
</file>

<file path=ppt/slides/_rels/slide3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3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39.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image" Target="../media/image72.png"/><Relationship Id="rId7" Type="http://schemas.openxmlformats.org/officeDocument/2006/relationships/image" Target="../media/image47.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6.emf"/><Relationship Id="rId5" Type="http://schemas.openxmlformats.org/officeDocument/2006/relationships/image" Target="../media/image45.emf"/><Relationship Id="rId4" Type="http://schemas.openxmlformats.org/officeDocument/2006/relationships/image" Target="../media/image44.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1.emf"/></Relationships>
</file>

<file path=ppt/slides/_rels/slide4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3.emf"/></Relationships>
</file>

<file path=ppt/slides/_rels/slide43.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20.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10.png"/><Relationship Id="rId17" Type="http://schemas.openxmlformats.org/officeDocument/2006/relationships/image" Target="../media/image26.png"/><Relationship Id="rId2" Type="http://schemas.openxmlformats.org/officeDocument/2006/relationships/notesSlide" Target="../notesSlides/notesSlide6.xml"/><Relationship Id="rId16" Type="http://schemas.openxmlformats.org/officeDocument/2006/relationships/image" Target="../media/image250.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00.png"/><Relationship Id="rId5" Type="http://schemas.openxmlformats.org/officeDocument/2006/relationships/image" Target="../media/image21.png"/><Relationship Id="rId15" Type="http://schemas.openxmlformats.org/officeDocument/2006/relationships/image" Target="../media/image240.png"/><Relationship Id="rId10" Type="http://schemas.openxmlformats.org/officeDocument/2006/relationships/image" Target="../media/image190.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23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64.tiff"/><Relationship Id="rId4" Type="http://schemas.openxmlformats.org/officeDocument/2006/relationships/image" Target="../media/image63.emf"/></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321111"/>
            <a:ext cx="7886700" cy="2807136"/>
          </a:xfrm>
        </p:spPr>
        <p:txBody>
          <a:bodyPr/>
          <a:lstStyle/>
          <a:p>
            <a:r>
              <a:rPr lang="en-US" dirty="0"/>
              <a:t>SVMs have been developed in order to target modern machine learning problems, particularly </a:t>
            </a:r>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why is it so attractive?</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443094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3"/>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11</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12</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8175"/>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005602846"/>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algn="ct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1631887029"/>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b="1" dirty="0"/>
              <a:t>Large-scale learning</a:t>
            </a:r>
          </a:p>
          <a:p>
            <a:pPr lvl="1"/>
            <a:r>
              <a:rPr lang="en-US" dirty="0"/>
              <a:t>Memory capacity</a:t>
            </a:r>
          </a:p>
          <a:p>
            <a:pPr lvl="1"/>
            <a:r>
              <a:rPr lang="en-US" dirty="0"/>
              <a:t>Computational time</a:t>
            </a:r>
          </a:p>
          <a:p>
            <a:pPr lvl="1"/>
            <a:endParaRPr lang="en-US" dirty="0"/>
          </a:p>
          <a:p>
            <a:r>
              <a:rPr lang="en-US" dirty="0"/>
              <a:t>Extension to </a:t>
            </a:r>
            <a:r>
              <a:rPr lang="en-US" b="1" dirty="0"/>
              <a:t>diverse paradigms</a:t>
            </a:r>
            <a:endParaRPr lang="en-US" dirty="0"/>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algorithms for </a:t>
            </a:r>
            <a:r>
              <a:rPr lang="en-US" b="1" dirty="0"/>
              <a:t>Support Vector Machines</a:t>
            </a:r>
            <a:r>
              <a:rPr lang="en-US" dirty="0"/>
              <a:t>.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539167" y="3596394"/>
            <a:ext cx="3847765"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of different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contain similar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28</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107210" y="3542787"/>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112584" y="4229994"/>
            <a:ext cx="2984500" cy="546100"/>
          </a:xfrm>
          <a:prstGeom prst="rect">
            <a:avLst/>
          </a:prstGeom>
        </p:spPr>
      </p:pic>
      <p:sp>
        <p:nvSpPr>
          <p:cNvPr id="15" name="Footer Placeholder 3">
            <a:extLst>
              <a:ext uri="{FF2B5EF4-FFF2-40B4-BE49-F238E27FC236}">
                <a16:creationId xmlns:a16="http://schemas.microsoft.com/office/drawing/2014/main" id="{DE669885-5B5D-7F45-9949-FA6CA8CB34E0}"/>
              </a:ext>
            </a:extLst>
          </p:cNvPr>
          <p:cNvSpPr txBox="1">
            <a:spLocks/>
          </p:cNvSpPr>
          <p:nvPr/>
        </p:nvSpPr>
        <p:spPr>
          <a:xfrm>
            <a:off x="2296600" y="4870524"/>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“MIRSVM: Multi-Instance Support Vector Machine with Bag Representatives”. </a:t>
            </a:r>
            <a:r>
              <a:rPr lang="en-US" sz="800" dirty="0"/>
              <a:t>Pattern Recognition</a:t>
            </a:r>
            <a:r>
              <a:rPr lang="en-US" sz="800" b="0" dirty="0"/>
              <a:t>, vol. 79, 228-241, 2018</a:t>
            </a:r>
          </a:p>
        </p:txBody>
      </p:sp>
      <p:pic>
        <p:nvPicPr>
          <p:cNvPr id="7" name="Picture 6">
            <a:extLst>
              <a:ext uri="{FF2B5EF4-FFF2-40B4-BE49-F238E27FC236}">
                <a16:creationId xmlns:a16="http://schemas.microsoft.com/office/drawing/2014/main" id="{5759313A-3DC9-A144-9F10-54FABBB7FB90}"/>
              </a:ext>
            </a:extLst>
          </p:cNvPr>
          <p:cNvPicPr>
            <a:picLocks noChangeAspect="1"/>
          </p:cNvPicPr>
          <p:nvPr/>
        </p:nvPicPr>
        <p:blipFill>
          <a:blip r:embed="rId7"/>
          <a:stretch>
            <a:fillRect/>
          </a:stretch>
        </p:blipFill>
        <p:spPr>
          <a:xfrm>
            <a:off x="824844" y="1131312"/>
            <a:ext cx="7928142" cy="2074654"/>
          </a:xfrm>
          <a:prstGeom prst="rect">
            <a:avLst/>
          </a:prstGeom>
        </p:spPr>
      </p:pic>
      <p:sp>
        <p:nvSpPr>
          <p:cNvPr id="9" name="Rectangle 8">
            <a:extLst>
              <a:ext uri="{FF2B5EF4-FFF2-40B4-BE49-F238E27FC236}">
                <a16:creationId xmlns:a16="http://schemas.microsoft.com/office/drawing/2014/main" id="{90BFCE97-7D2B-394B-A54E-04D8999EC40F}"/>
              </a:ext>
            </a:extLst>
          </p:cNvPr>
          <p:cNvSpPr/>
          <p:nvPr/>
        </p:nvSpPr>
        <p:spPr>
          <a:xfrm>
            <a:off x="216568" y="1792704"/>
            <a:ext cx="8663272" cy="1324781"/>
          </a:xfrm>
          <a:prstGeom prst="rect">
            <a:avLst/>
          </a:prstGeom>
          <a:ln w="1905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a:extLst>
              <a:ext uri="{FF2B5EF4-FFF2-40B4-BE49-F238E27FC236}">
                <a16:creationId xmlns:a16="http://schemas.microsoft.com/office/drawing/2014/main" id="{FB2F2737-12B2-454A-B5A3-5EEDD1C650B9}"/>
              </a:ext>
            </a:extLst>
          </p:cNvPr>
          <p:cNvPicPr>
            <a:picLocks noChangeAspect="1"/>
          </p:cNvPicPr>
          <p:nvPr/>
        </p:nvPicPr>
        <p:blipFill>
          <a:blip r:embed="rId8"/>
          <a:stretch>
            <a:fillRect/>
          </a:stretch>
        </p:blipFill>
        <p:spPr>
          <a:xfrm>
            <a:off x="188707" y="2146167"/>
            <a:ext cx="4310270" cy="628581"/>
          </a:xfrm>
          <a:prstGeom prst="rect">
            <a:avLst/>
          </a:prstGeom>
        </p:spPr>
      </p:pic>
      <p:pic>
        <p:nvPicPr>
          <p:cNvPr id="11" name="Picture 10">
            <a:extLst>
              <a:ext uri="{FF2B5EF4-FFF2-40B4-BE49-F238E27FC236}">
                <a16:creationId xmlns:a16="http://schemas.microsoft.com/office/drawing/2014/main" id="{E973D766-F699-4F42-9F14-E84CBA9F4B5D}"/>
              </a:ext>
            </a:extLst>
          </p:cNvPr>
          <p:cNvPicPr>
            <a:picLocks noChangeAspect="1"/>
          </p:cNvPicPr>
          <p:nvPr/>
        </p:nvPicPr>
        <p:blipFill>
          <a:blip r:embed="rId9"/>
          <a:stretch>
            <a:fillRect/>
          </a:stretch>
        </p:blipFill>
        <p:spPr>
          <a:xfrm>
            <a:off x="4797595" y="2126728"/>
            <a:ext cx="4278550" cy="623955"/>
          </a:xfrm>
          <a:prstGeom prst="rect">
            <a:avLst/>
          </a:prstGeom>
        </p:spPr>
      </p:pic>
    </p:spTree>
    <p:extLst>
      <p:ext uri="{BB962C8B-B14F-4D97-AF65-F5344CB8AC3E}">
        <p14:creationId xmlns:p14="http://schemas.microsoft.com/office/powerpoint/2010/main" val="2695905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xmlns:a14="http://schemas.microsoft.com/office/drawing/2010/main">
        <mc:Choice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lgn="ct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nchor="ct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nchor="ctr"/>
                    </a:tc>
                    <a:extLst>
                      <a:ext uri="{0D108BD9-81ED-4DB2-BD59-A6C34878D82A}">
                        <a16:rowId xmlns:a16="http://schemas.microsoft.com/office/drawing/2014/main" val="260326026"/>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xmlns="">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1363318225"/>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nchor="ctr">
                        <a:lnR w="12700" cap="flat" cmpd="sng" algn="ctr">
                          <a:solidFill>
                            <a:schemeClr val="tx1"/>
                          </a:solidFill>
                          <a:prstDash val="solid"/>
                          <a:round/>
                          <a:headEnd type="none" w="med" len="med"/>
                          <a:tailEnd type="none" w="med" len="med"/>
                        </a:lnR>
                        <a:blipFill>
                          <a:blip r:embed="rId3"/>
                          <a:stretch>
                            <a:fillRect t="-6452" r="-100378" b="-620968"/>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nchor="ctr">
                        <a:lnL w="12700" cap="flat" cmpd="sng" algn="ctr">
                          <a:solidFill>
                            <a:schemeClr val="tx1"/>
                          </a:solidFill>
                          <a:prstDash val="solid"/>
                          <a:round/>
                          <a:headEnd type="none" w="med" len="med"/>
                          <a:tailEnd type="none" w="med" len="med"/>
                        </a:lnL>
                        <a:blipFill>
                          <a:blip r:embed="rId3"/>
                          <a:stretch>
                            <a:fillRect l="-300568" t="-6452" r="-201705" b="-620968"/>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nchor="ctr"/>
                    </a:tc>
                    <a:tc>
                      <a:txBody>
                        <a:bodyPr/>
                        <a:lstStyle/>
                        <a:p>
                          <a:endParaRPr lang="en-US"/>
                        </a:p>
                      </a:txBody>
                      <a:tcPr anchor="ctr">
                        <a:blipFill>
                          <a:blip r:embed="rId3"/>
                          <a:stretch>
                            <a:fillRect l="-501136" t="-6452" r="-1136" b="-620968"/>
                          </a:stretch>
                        </a:blipFill>
                      </a:tcPr>
                    </a:tc>
                    <a:extLst>
                      <a:ext uri="{0D108BD9-81ED-4DB2-BD59-A6C34878D82A}">
                        <a16:rowId xmlns:a16="http://schemas.microsoft.com/office/drawing/2014/main" val="260326026"/>
                      </a:ext>
                    </a:extLst>
                  </a:tr>
                  <a:tr h="377825">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106452" r="-502273" b="-5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200568" t="-106452" r="-301705" b="-520968"/>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6452" r="-502273" b="-420968"/>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206452" r="-301705" b="-420968"/>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3226" r="-502273"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403226" r="-301705" b="-2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3226" r="-502273" b="-1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00568" t="-503226" r="-301705" b="-124194"/>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603226" r="-502273"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200568" t="-603226" r="-301705" b="-2419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a:t>
            </a:r>
            <a:r>
              <a:rPr lang="en-US" sz="2000" dirty="0"/>
              <a:t> build a model which predicts </a:t>
            </a:r>
            <a:r>
              <a:rPr lang="en-US" sz="2000" b="1" i="1" dirty="0"/>
              <a:t>multiple</a:t>
            </a:r>
            <a:r>
              <a:rPr lang="en-US" sz="2000" dirty="0"/>
              <a:t> possibly correlated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b="1" dirty="0"/>
              <a:t>MIRSVM</a:t>
            </a:r>
            <a:r>
              <a:rPr lang="en-US" sz="1800" dirty="0"/>
              <a:t> – Results show the better performance of MIRSVM, overall:</a:t>
            </a:r>
          </a:p>
          <a:p>
            <a:pPr lvl="1"/>
            <a:r>
              <a:rPr lang="en-US" dirty="0"/>
              <a:t>Outperformed MISVM &amp; MISMO</a:t>
            </a:r>
          </a:p>
          <a:p>
            <a:pPr lvl="2"/>
            <a:r>
              <a:rPr lang="en-US" dirty="0"/>
              <a:t>Bag-representative selector: remedied </a:t>
            </a:r>
            <a:r>
              <a:rPr lang="en-US" b="1" dirty="0"/>
              <a:t>class imbalance </a:t>
            </a:r>
            <a:r>
              <a:rPr lang="en-US" dirty="0"/>
              <a:t>resulting in improved accuracy</a:t>
            </a:r>
            <a:endParaRPr lang="en-US" b="1" dirty="0"/>
          </a:p>
          <a:p>
            <a:pPr lvl="2"/>
            <a:r>
              <a:rPr lang="en-US" dirty="0"/>
              <a:t>Fast </a:t>
            </a:r>
            <a:r>
              <a:rPr lang="en-US" b="1" dirty="0"/>
              <a:t>convergence</a:t>
            </a:r>
          </a:p>
          <a:p>
            <a:pPr lvl="2"/>
            <a:endParaRPr lang="en-US" b="1" dirty="0"/>
          </a:p>
          <a:p>
            <a:r>
              <a:rPr lang="en-US" sz="1800" dirty="0"/>
              <a:t>Statistical analysis showed that:</a:t>
            </a:r>
          </a:p>
          <a:p>
            <a:pPr lvl="1"/>
            <a:r>
              <a:rPr lang="en-US" sz="1600" b="1" dirty="0"/>
              <a:t>bag-level</a:t>
            </a:r>
            <a:r>
              <a:rPr lang="en-US" sz="1600" dirty="0"/>
              <a:t> based &amp; </a:t>
            </a:r>
            <a:r>
              <a:rPr lang="en-US" sz="1600" b="1" dirty="0"/>
              <a:t>ensemble</a:t>
            </a:r>
            <a:r>
              <a:rPr lang="en-US" sz="1600" dirty="0"/>
              <a:t> learners had the best performance</a:t>
            </a:r>
          </a:p>
          <a:p>
            <a:pPr lvl="1"/>
            <a:r>
              <a:rPr lang="en-US" sz="1600" b="1" dirty="0"/>
              <a:t>instance-level</a:t>
            </a:r>
            <a:r>
              <a:rPr lang="en-US" sz="1600" dirty="0"/>
              <a:t> based learners performed poorly in comparison or were deemed as strongly biased and unstable classifiers</a:t>
            </a:r>
            <a:endParaRPr lang="en-US" sz="1800" dirty="0"/>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34</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i.e. Stochastic, Learning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Rather than minimizing:</a:t>
                </a:r>
              </a:p>
              <a:p>
                <a:pPr marL="0" indent="0">
                  <a:buNone/>
                </a:pPr>
                <a:endParaRPr lang="en-US" dirty="0"/>
              </a:p>
              <a:p>
                <a:pPr marL="0" indent="0">
                  <a:buNone/>
                </a:pPr>
                <a:endParaRPr lang="en-US" dirty="0"/>
              </a:p>
              <a:p>
                <a:pPr marL="0" indent="0">
                  <a:buNone/>
                </a:pPr>
                <a:r>
                  <a:rPr lang="en-US" dirty="0"/>
                  <a:t>    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643"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i.e. Stochastic,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251154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304144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251154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304144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37</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4"/>
            <a:ext cx="7886699" cy="165353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Stochastic Gradient Descent</a:t>
            </a:r>
          </a:p>
          <a:p>
            <a:r>
              <a:rPr lang="en-US" dirty="0"/>
              <a:t>Primal Optimization</a:t>
            </a:r>
          </a:p>
          <a:p>
            <a:r>
              <a:rPr lang="en-US" dirty="0"/>
              <a:t>Similar to the perceptron algorithm, but non-linear</a:t>
            </a:r>
          </a:p>
          <a:p>
            <a:r>
              <a:rPr lang="en-US" dirty="0"/>
              <a:t>Early stopping → control margin size</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254633" y="1823071"/>
            <a:ext cx="2714009" cy="251968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9807" y="3124119"/>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39" y="1950720"/>
            <a:ext cx="2413993"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610776"/>
            <a:ext cx="3421783" cy="18088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a:cxnSpLocks/>
          </p:cNvCxnSpPr>
          <p:nvPr/>
        </p:nvCxnSpPr>
        <p:spPr>
          <a:xfrm flipV="1">
            <a:off x="2946400" y="2117062"/>
            <a:ext cx="3671140" cy="2515264"/>
          </a:xfrm>
          <a:prstGeom prst="straightConnector1">
            <a:avLst/>
          </a:prstGeom>
          <a:ln w="1905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xmlns:a14="http://schemas.microsoft.com/office/drawing/2010/main">
        <mc:Choice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nchor="ctr"/>
                    </a:tc>
                    <a:tc gridSpan="3">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nchor="ctr"/>
                    </a:tc>
                    <a:tc hMerge="1">
                      <a:txBody>
                        <a:bodyPr/>
                        <a:lstStyle/>
                        <a:p>
                          <a:endParaRPr lang="en-US" dirty="0"/>
                        </a:p>
                      </a:txBody>
                      <a:tcPr/>
                    </a:tc>
                    <a:tc hMerge="1">
                      <a:txBody>
                        <a:bodyPr/>
                        <a:lstStyle/>
                        <a:p>
                          <a:endParaRPr 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nchor="ctr"/>
                    </a:tc>
                    <a:extLst>
                      <a:ext uri="{0D108BD9-81ED-4DB2-BD59-A6C34878D82A}">
                        <a16:rowId xmlns:a16="http://schemas.microsoft.com/office/drawing/2014/main" val="4096015257"/>
                      </a:ext>
                    </a:extLst>
                  </a:tr>
                  <a:tr h="322545">
                    <a:tc rowSpan="3">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rowSpan="3">
                      <a:txBody>
                        <a:bodyPr/>
                        <a:lstStyle/>
                        <a:p>
                          <a:pPr algn="ct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rowSpan="2">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nchor="ct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xmlns="">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4038498795"/>
                  </p:ext>
                </p:extLst>
              </p:nvPr>
            </p:nvGraphicFramePr>
            <p:xfrm>
              <a:off x="3698241" y="1093917"/>
              <a:ext cx="4938397" cy="3447352"/>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nchor="ctr">
                        <a:blipFill>
                          <a:blip r:embed="rId3"/>
                          <a:stretch>
                            <a:fillRect t="-3509" r="-674286" b="-914035"/>
                          </a:stretch>
                        </a:blipFill>
                      </a:tcPr>
                    </a:tc>
                    <a:tc gridSpan="3">
                      <a:txBody>
                        <a:bodyPr/>
                        <a:lstStyle/>
                        <a:p>
                          <a:endParaRPr lang="en-US"/>
                        </a:p>
                      </a:txBody>
                      <a:tcPr anchor="ctr">
                        <a:blipFill>
                          <a:blip r:embed="rId3"/>
                          <a:stretch>
                            <a:fillRect l="-22293" t="-3509" r="-50318" b="-914035"/>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nchor="ctr">
                        <a:blipFill>
                          <a:blip r:embed="rId3"/>
                          <a:stretch>
                            <a:fillRect l="-245106" t="-3509" r="-851" b="-914035"/>
                          </a:stretch>
                        </a:blipFill>
                      </a:tcPr>
                    </a:tc>
                    <a:extLst>
                      <a:ext uri="{0D108BD9-81ED-4DB2-BD59-A6C34878D82A}">
                        <a16:rowId xmlns:a16="http://schemas.microsoft.com/office/drawing/2014/main" val="4096015257"/>
                      </a:ext>
                    </a:extLst>
                  </a:tr>
                  <a:tr h="345948">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t="-34706" r="-674286" b="-206471"/>
                          </a:stretch>
                        </a:blipFill>
                      </a:tcPr>
                    </a:tc>
                    <a:tc>
                      <a:txBody>
                        <a:bodyPr/>
                        <a:lstStyle/>
                        <a:p>
                          <a:endParaRPr lang="en-US"/>
                        </a:p>
                      </a:txBody>
                      <a:tcPr anchor="ctr">
                        <a:blipFill>
                          <a:blip r:embed="rId3"/>
                          <a:stretch>
                            <a:fillRect l="-66456" t="-105357" r="-348101" b="-83035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105357" r="-119095" b="-830357"/>
                          </a:stretch>
                        </a:blipFill>
                      </a:tcPr>
                    </a:tc>
                    <a:tc rowSpan="3">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245106" t="-34706" r="-851" b="-206471"/>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nchor="ctr">
                        <a:blipFill>
                          <a:blip r:embed="rId3"/>
                          <a:stretch>
                            <a:fillRect l="-66456" t="-201754" r="-348101" b="-7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solidFill>
                          <a:schemeClr val="bg2"/>
                        </a:solidFill>
                      </a:tcPr>
                    </a:tc>
                    <a:tc>
                      <a:txBody>
                        <a:bodyPr/>
                        <a:lstStyle/>
                        <a:p>
                          <a:endParaRPr lang="en-US"/>
                        </a:p>
                      </a:txBody>
                      <a:tcPr anchor="ctr">
                        <a:blipFill>
                          <a:blip r:embed="rId3"/>
                          <a:stretch>
                            <a:fillRect l="-189447" t="-201754" r="-119095" b="-7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301754" r="-348101" b="-6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301754" r="-119095" b="-6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00877" r="-674286" b="-207895"/>
                          </a:stretch>
                        </a:blip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66456" t="-401754" r="-348101" b="-5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89447" t="-401754" r="-119095" b="-515789"/>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200877" r="-851" b="-207895"/>
                          </a:stretch>
                        </a:blipFill>
                      </a:tcPr>
                    </a:tc>
                    <a:extLst>
                      <a:ext uri="{0D108BD9-81ED-4DB2-BD59-A6C34878D82A}">
                        <a16:rowId xmlns:a16="http://schemas.microsoft.com/office/drawing/2014/main" val="350783450"/>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66456" t="-501754" r="-348101" b="-41578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B w="12700" cap="flat" cmpd="sng" algn="ctr">
                          <a:solidFill>
                            <a:schemeClr val="tx1"/>
                          </a:solidFill>
                          <a:prstDash val="solid"/>
                          <a:round/>
                          <a:headEnd type="none" w="med" len="med"/>
                          <a:tailEnd type="none" w="med" len="med"/>
                        </a:lnB>
                        <a:blipFill>
                          <a:blip r:embed="rId3"/>
                          <a:stretch>
                            <a:fillRect l="-189447" t="-501754" r="-119095" b="-415789"/>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710714" r="-674286"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6456" t="-710714" r="-348101" b="-225000"/>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447" t="-710714" r="-119095" b="-225000"/>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5106" t="-710714" r="-851" b="-225000"/>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t="-398246" r="-674286" b="-10526"/>
                          </a:stretch>
                        </a:blip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6456" t="-796491" r="-348101" b="-1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447" t="-796491" r="-119095" b="-121053"/>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5106" t="-398246" r="-851" b="-10526"/>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66456" t="-896491" r="-348101" b="-2105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nchor="ctr">
                        <a:lnT w="12700" cap="flat" cmpd="sng" algn="ctr">
                          <a:noFill/>
                          <a:prstDash val="solid"/>
                          <a:round/>
                          <a:headEnd type="none" w="med" len="med"/>
                          <a:tailEnd type="none" w="med" len="med"/>
                        </a:lnT>
                        <a:solidFill>
                          <a:schemeClr val="bg2"/>
                        </a:solidFill>
                      </a:tcPr>
                    </a:tc>
                    <a:tc>
                      <a:txBody>
                        <a:bodyPr/>
                        <a:lstStyle/>
                        <a:p>
                          <a:endParaRPr lang="en-US"/>
                        </a:p>
                      </a:txBody>
                      <a:tcPr anchor="ctr">
                        <a:lnT w="12700" cap="flat" cmpd="sng" algn="ctr">
                          <a:noFill/>
                          <a:prstDash val="solid"/>
                          <a:round/>
                          <a:headEnd type="none" w="med" len="med"/>
                          <a:tailEnd type="none" w="med" len="med"/>
                        </a:lnT>
                        <a:blipFill>
                          <a:blip r:embed="rId3"/>
                          <a:stretch>
                            <a:fillRect l="-189447" t="-896491" r="-119095" b="-21053"/>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31989" y="4008039"/>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21416" y="39293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501809" y="24437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43</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44</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49</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74046"/>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p:cNvCxnSpPr>
          <p:nvPr/>
        </p:nvCxnSpPr>
        <p:spPr>
          <a:xfrm>
            <a:off x="3984344" y="3170138"/>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9"/>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10"/>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1"/>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2"/>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3"/>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4"/>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5"/>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6"/>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3"/>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54</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55</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a:xfrm>
            <a:off x="628651" y="925975"/>
            <a:ext cx="8071596" cy="3706350"/>
          </a:xfrm>
        </p:spPr>
        <p:txBody>
          <a:bodyPr/>
          <a:lstStyle/>
          <a:p>
            <a:r>
              <a:rPr lang="en-US" sz="2400" b="1" dirty="0"/>
              <a:t>Multiple-Target Regression - </a:t>
            </a:r>
            <a:r>
              <a:rPr lang="en-US" dirty="0"/>
              <a:t>3 unique approaches:</a:t>
            </a:r>
            <a:endParaRPr lang="en-US" b="1" dirty="0"/>
          </a:p>
          <a:p>
            <a:pPr lvl="2"/>
            <a:r>
              <a:rPr lang="en-US" sz="2000" b="1" dirty="0"/>
              <a:t>SVR:</a:t>
            </a:r>
            <a:r>
              <a:rPr lang="en-US" sz="2000" dirty="0"/>
              <a:t> baseline problem transformation</a:t>
            </a:r>
          </a:p>
          <a:p>
            <a:pPr marL="914353" lvl="2" indent="0">
              <a:buNone/>
            </a:pPr>
            <a:r>
              <a:rPr lang="en-US" sz="1800" dirty="0"/>
              <a:t>✅ </a:t>
            </a:r>
            <a:r>
              <a:rPr lang="en-US" sz="1800" i="1" dirty="0"/>
              <a:t>fast, accurate</a:t>
            </a:r>
            <a:r>
              <a:rPr lang="en-US" sz="1800" dirty="0"/>
              <a:t>		 		❌ </a:t>
            </a:r>
            <a:r>
              <a:rPr lang="en-US" sz="1800" i="1" dirty="0"/>
              <a:t>targets’ correlations</a:t>
            </a:r>
            <a:endParaRPr lang="en-US" sz="1800" i="1" strike="sngStrike" dirty="0"/>
          </a:p>
          <a:p>
            <a:pPr marL="914353" lvl="2" indent="0">
              <a:buNone/>
            </a:pPr>
            <a:endParaRPr lang="en-US" sz="1800" i="1" dirty="0"/>
          </a:p>
          <a:p>
            <a:pPr lvl="2"/>
            <a:r>
              <a:rPr lang="en-US" sz="2000" b="1" dirty="0"/>
              <a:t>SVRRC:</a:t>
            </a:r>
            <a:r>
              <a:rPr lang="en-US" sz="2000" dirty="0"/>
              <a:t> ensemble of random chains using SVR</a:t>
            </a:r>
          </a:p>
          <a:p>
            <a:pPr marL="914353" lvl="2" indent="0">
              <a:buNone/>
            </a:pPr>
            <a:r>
              <a:rPr lang="en-US" sz="1800" dirty="0"/>
              <a:t>✅ </a:t>
            </a:r>
            <a:r>
              <a:rPr lang="en-US" sz="1800" i="1" dirty="0"/>
              <a:t>targets’ correlations somewhat exploited 	</a:t>
            </a:r>
            <a:r>
              <a:rPr lang="en-US" sz="1800" dirty="0"/>
              <a:t>❌ </a:t>
            </a:r>
            <a:r>
              <a:rPr lang="en-US" sz="1800" i="1" dirty="0"/>
              <a:t>slow, random</a:t>
            </a:r>
          </a:p>
          <a:p>
            <a:pPr marL="914353" lvl="2" indent="0">
              <a:buNone/>
            </a:pPr>
            <a:endParaRPr lang="en-US" dirty="0"/>
          </a:p>
          <a:p>
            <a:pPr lvl="2"/>
            <a:r>
              <a:rPr lang="en-US" sz="2000" b="1" dirty="0"/>
              <a:t>SVRCC:</a:t>
            </a:r>
            <a:r>
              <a:rPr lang="en-US" sz="2000" dirty="0"/>
              <a:t> maximally correlated chained model</a:t>
            </a:r>
          </a:p>
          <a:p>
            <a:pPr marL="914353" lvl="2" indent="0">
              <a:buNone/>
            </a:pPr>
            <a:r>
              <a:rPr lang="en-US" sz="1800" dirty="0"/>
              <a:t>✅ </a:t>
            </a:r>
            <a:r>
              <a:rPr lang="en-US" sz="1800" i="1" dirty="0"/>
              <a:t>correlations exploited, faster run times 	</a:t>
            </a:r>
            <a:r>
              <a:rPr lang="en-US" sz="1800" dirty="0"/>
              <a:t>❌ </a:t>
            </a:r>
            <a:r>
              <a:rPr lang="en-US" sz="1800"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2380130" y="4856442"/>
            <a:ext cx="6414246" cy="287057"/>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p:txBody>
      </p:sp>
    </p:spTree>
    <p:extLst>
      <p:ext uri="{BB962C8B-B14F-4D97-AF65-F5344CB8AC3E}">
        <p14:creationId xmlns:p14="http://schemas.microsoft.com/office/powerpoint/2010/main" val="8527161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2380130" y="4904590"/>
            <a:ext cx="6520006" cy="185122"/>
          </a:xfrm>
        </p:spPr>
        <p:txBody>
          <a:bodyPr/>
          <a:lstStyle/>
          <a:p>
            <a:pPr lvl="0" defTabSz="914400">
              <a:defRPr/>
            </a:pPr>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5881485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59</a:t>
            </a:fld>
            <a:endParaRPr lang="en-US" dirty="0"/>
          </a:p>
        </p:txBody>
      </p:sp>
      <p:sp>
        <p:nvSpPr>
          <p:cNvPr id="5" name="Footer Placeholder 2">
            <a:extLst>
              <a:ext uri="{FF2B5EF4-FFF2-40B4-BE49-F238E27FC236}">
                <a16:creationId xmlns:a16="http://schemas.microsoft.com/office/drawing/2014/main" id="{37809237-0071-1848-977D-F6D710E8B31E}"/>
              </a:ext>
            </a:extLst>
          </p:cNvPr>
          <p:cNvSpPr txBox="1">
            <a:spLocks/>
          </p:cNvSpPr>
          <p:nvPr/>
        </p:nvSpPr>
        <p:spPr>
          <a:xfrm>
            <a:off x="2379382" y="4953382"/>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097254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r>
                        <a:rPr lang="en-US" b="0" i="1" smtClean="0">
                          <a:ln>
                            <a:solidFill>
                              <a:schemeClr val="bg1"/>
                            </a:solidFill>
                          </a:ln>
                          <a:latin typeface="Cambria Math" panose="02040503050406030204" pitchFamily="18" charset="0"/>
                        </a:rPr>
                        <m:t>,</m:t>
                      </m:r>
                      <m:sSubSup>
                        <m:sSubSupPr>
                          <m:ctrlPr>
                            <a:rPr lang="en-US" i="1" smtClean="0">
                              <a:ln>
                                <a:solidFill>
                                  <a:schemeClr val="bg1"/>
                                </a:solidFill>
                              </a:ln>
                              <a:latin typeface="Cambria Math" panose="02040503050406030204" pitchFamily="18" charset="0"/>
                            </a:rPr>
                          </m:ctrlPr>
                        </m:sSubSup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a:ln>
                                <a:solidFill>
                                  <a:schemeClr val="bg1"/>
                                </a:solidFill>
                              </a:ln>
                              <a:latin typeface="Cambria Math" panose="02040503050406030204" pitchFamily="18" charset="0"/>
                            </a:rPr>
                            <m:t>1</m:t>
                          </m:r>
                        </m:sup>
                      </m:sSubSup>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up>
                          <m:r>
                            <a:rPr lang="en-US" b="0" i="1" smtClean="0">
                              <a:ln>
                                <a:solidFill>
                                  <a:schemeClr val="bg1"/>
                                </a:solidFill>
                              </a:ln>
                              <a:latin typeface="Cambria Math" panose="02040503050406030204" pitchFamily="18" charset="0"/>
                            </a:rPr>
                            <m:t>2</m:t>
                          </m:r>
                        </m:sup>
                      </m:sSubSup>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462174" y="2519172"/>
                <a:ext cx="640080" cy="640080"/>
              </a:xfrm>
              <a:prstGeom prst="ellipse">
                <a:avLst/>
              </a:prstGeom>
              <a:blipFill>
                <a:blip r:embed="rId8"/>
                <a:stretch>
                  <a:fillRect/>
                </a:stretch>
              </a:blipFill>
              <a:ln w="12700">
                <a:solidFill>
                  <a:schemeClr val="tx1"/>
                </a:solidFill>
              </a:ln>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𝑥</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r>
                        <a:rPr lang="en-US" b="0" i="1">
                          <a:ln>
                            <a:solidFill>
                              <a:schemeClr val="bg1"/>
                            </a:solidFill>
                          </a:ln>
                          <a:latin typeface="Cambria Math" panose="02040503050406030204" pitchFamily="18" charset="0"/>
                        </a:rPr>
                        <m:t>,</m:t>
                      </m:r>
                      <m:sSubSup>
                        <m:sSubSupPr>
                          <m:ctrlPr>
                            <a:rPr lang="en-US" i="1">
                              <a:ln>
                                <a:solidFill>
                                  <a:schemeClr val="bg1"/>
                                </a:solidFill>
                              </a:ln>
                              <a:latin typeface="Cambria Math" panose="02040503050406030204" pitchFamily="18" charset="0"/>
                            </a:rPr>
                          </m:ctrlPr>
                        </m:sSubSupPr>
                        <m:e>
                          <m:r>
                            <a:rPr lang="en-US" b="0" i="1">
                              <a:ln>
                                <a:solidFill>
                                  <a:schemeClr val="bg1"/>
                                </a:solidFill>
                              </a:ln>
                              <a:latin typeface="Cambria Math" panose="02040503050406030204" pitchFamily="18" charset="0"/>
                            </a:rPr>
                            <m:t>𝑦</m:t>
                          </m:r>
                        </m:e>
                        <m:sub>
                          <m:r>
                            <a:rPr lang="en-US" b="0" i="1">
                              <a:ln>
                                <a:solidFill>
                                  <a:schemeClr val="bg1"/>
                                </a:solidFill>
                              </a:ln>
                              <a:latin typeface="Cambria Math" panose="02040503050406030204" pitchFamily="18" charset="0"/>
                            </a:rPr>
                            <m:t>1</m:t>
                          </m:r>
                        </m:sub>
                        <m:sup>
                          <m:r>
                            <a:rPr lang="en-US" b="0" i="1" smtClean="0">
                              <a:ln>
                                <a:solidFill>
                                  <a:schemeClr val="bg1"/>
                                </a:solidFill>
                              </a:ln>
                              <a:latin typeface="Cambria Math" panose="02040503050406030204" pitchFamily="18" charset="0"/>
                            </a:rPr>
                            <m:t>𝑡</m:t>
                          </m:r>
                        </m:sup>
                      </m:sSubSup>
                    </m:oMath>
                  </m:oMathPara>
                </a14:m>
                <a:endParaRPr lang="en-US" dirty="0">
                  <a:ln>
                    <a:solidFill>
                      <a:schemeClr val="bg1"/>
                    </a:solidFill>
                  </a:ln>
                </a:endParaRPr>
              </a:p>
            </p:txBody>
          </p:sp>
        </mc:Choice>
        <mc:Fallback xmlns="">
          <p:sp>
            <p:nvSpPr>
              <p:cNvPr id="42" name="Oval 41">
                <a:extLst>
                  <a:ext uri="{FF2B5EF4-FFF2-40B4-BE49-F238E27FC236}">
                    <a16:creationId xmlns:a16="http://schemas.microsoft.com/office/drawing/2014/main" id="{52B5BC75-E47C-FD40-BEA5-04CEB0C37F33}"/>
                  </a:ext>
                </a:extLst>
              </p:cNvPr>
              <p:cNvSpPr>
                <a:spLocks noRot="1" noChangeAspect="1" noMove="1" noResize="1" noEditPoints="1" noAdjustHandles="1" noChangeArrowheads="1" noChangeShapeType="1" noTextEdit="1"/>
              </p:cNvSpPr>
              <p:nvPr/>
            </p:nvSpPr>
            <p:spPr>
              <a:xfrm>
                <a:off x="6532534" y="2535174"/>
                <a:ext cx="640080" cy="640080"/>
              </a:xfrm>
              <a:prstGeom prst="ellipse">
                <a:avLst/>
              </a:prstGeom>
              <a:blipFill>
                <a:blip r:embed="rId9"/>
                <a:stretch>
                  <a:fillRect/>
                </a:stretch>
              </a:blipFill>
              <a:ln w="12700">
                <a:solidFill>
                  <a:schemeClr val="tx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13"/>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14"/>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15"/>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16"/>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17"/>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a:t>
            </a:r>
            <a:r>
              <a:rPr lang="en-US" sz="2000" i="1" dirty="0"/>
              <a:t>fast update mechanism</a:t>
            </a:r>
          </a:p>
          <a:p>
            <a:pPr marL="457177" lvl="1" indent="0">
              <a:buNone/>
            </a:pPr>
            <a:r>
              <a:rPr lang="en-US" sz="2000" dirty="0"/>
              <a:t>❌ </a:t>
            </a:r>
            <a:r>
              <a:rPr lang="en-US" sz="2000" i="1" dirty="0"/>
              <a:t>no stopping criterion</a:t>
            </a:r>
          </a:p>
          <a:p>
            <a:pPr marL="457177" lvl="1" indent="0">
              <a:buNone/>
            </a:pPr>
            <a:r>
              <a:rPr lang="en-US" sz="2000" dirty="0"/>
              <a:t>❌ </a:t>
            </a:r>
            <a:r>
              <a:rPr lang="en-US" sz="2000" i="1" dirty="0"/>
              <a:t>less accurate than OLLAWV</a:t>
            </a:r>
            <a:endParaRPr lang="en-US" sz="2000" b="1" i="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t>
            </a:r>
            <a:r>
              <a:rPr lang="en-US" sz="2000" i="1" dirty="0"/>
              <a:t>accuracy</a:t>
            </a:r>
          </a:p>
          <a:p>
            <a:pPr marL="457177" lvl="1" indent="0">
              <a:buNone/>
            </a:pPr>
            <a:r>
              <a:rPr lang="en-US" sz="2000" dirty="0"/>
              <a:t>✅ </a:t>
            </a:r>
            <a:r>
              <a:rPr lang="en-US" sz="2000" i="1" dirty="0"/>
              <a:t>stopping criterion</a:t>
            </a:r>
          </a:p>
          <a:p>
            <a:pPr marL="457177" lvl="1" indent="0">
              <a:buNone/>
            </a:pPr>
            <a:r>
              <a:rPr lang="en-US" sz="2000" dirty="0"/>
              <a:t>⚠️ </a:t>
            </a:r>
            <a:r>
              <a:rPr lang="en-US" sz="2000" i="1" dirty="0"/>
              <a:t>runtime</a:t>
            </a:r>
          </a:p>
          <a:p>
            <a:pPr marL="457177" lvl="1" indent="0">
              <a:buNone/>
            </a:pPr>
            <a:r>
              <a:rPr lang="en-US" sz="2000" dirty="0"/>
              <a:t>❌ </a:t>
            </a:r>
            <a:r>
              <a:rPr lang="en-US" sz="2000" i="1" dirty="0"/>
              <a:t>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Kecman,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V. Kecman, S. Ventura, and  A. Cano.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64</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V. Kecman, S. Ventura, and A. Cano.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Kecman,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Kecman,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Kecman,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Kecman,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65</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a:xfrm>
            <a:off x="167920" y="833378"/>
            <a:ext cx="8791023" cy="3706350"/>
          </a:xfrm>
        </p:spPr>
        <p:txBody>
          <a:bodyPr/>
          <a:lstStyle/>
          <a:p>
            <a:r>
              <a:rPr lang="en-US" b="1" dirty="0"/>
              <a:t>Multi-Target</a:t>
            </a:r>
            <a:r>
              <a:rPr lang="en-US" dirty="0"/>
              <a:t> support vector regressors using maximum correlation chains:</a:t>
            </a:r>
          </a:p>
          <a:p>
            <a:pPr lvl="1"/>
            <a:r>
              <a:rPr lang="en-US" i="1" dirty="0"/>
              <a:t>Support Vector Regressor </a:t>
            </a:r>
            <a:r>
              <a:rPr lang="en-US" b="1" dirty="0"/>
              <a:t>(SVR)</a:t>
            </a:r>
          </a:p>
          <a:p>
            <a:pPr lvl="1"/>
            <a:r>
              <a:rPr lang="en-US" i="1" dirty="0"/>
              <a:t>Ensemble of Randomly Chained SVRs </a:t>
            </a:r>
            <a:r>
              <a:rPr lang="en-US" b="1" dirty="0"/>
              <a:t>(SVRRC)</a:t>
            </a:r>
          </a:p>
          <a:p>
            <a:pPr lvl="1">
              <a:spcAft>
                <a:spcPts val="600"/>
              </a:spcAft>
            </a:pPr>
            <a:r>
              <a:rPr lang="en-US" i="1" dirty="0"/>
              <a:t>SVR using a single Maximally Correlated Chain </a:t>
            </a:r>
            <a:r>
              <a:rPr lang="en-US" b="1" dirty="0"/>
              <a:t>(SVRCC)</a:t>
            </a:r>
          </a:p>
          <a:p>
            <a:r>
              <a:rPr lang="en-US" b="1" dirty="0"/>
              <a:t>Multi-Instance</a:t>
            </a:r>
            <a:r>
              <a:rPr lang="en-US" dirty="0"/>
              <a:t> SVM bag-level formulation and algorithm:</a:t>
            </a:r>
          </a:p>
          <a:p>
            <a:pPr lvl="1">
              <a:spcAft>
                <a:spcPts val="600"/>
              </a:spcAft>
            </a:pPr>
            <a:r>
              <a:rPr lang="en-US" i="1" dirty="0"/>
              <a:t>Multi-Instance Representative SVM </a:t>
            </a:r>
            <a:r>
              <a:rPr lang="en-US" b="1" dirty="0"/>
              <a:t>(MIRSVM)</a:t>
            </a:r>
          </a:p>
          <a:p>
            <a:r>
              <a:rPr lang="en-US" b="1" dirty="0"/>
              <a:t>Online</a:t>
            </a:r>
            <a:r>
              <a:rPr lang="en-US" dirty="0"/>
              <a:t>, i.e. stochastic, SVM with novel stopping criterion &amp; update</a:t>
            </a:r>
          </a:p>
          <a:p>
            <a:pPr lvl="1">
              <a:spcAft>
                <a:spcPts val="600"/>
              </a:spcAft>
            </a:pPr>
            <a:r>
              <a:rPr lang="en-US" i="1" dirty="0" err="1"/>
              <a:t>OnLine</a:t>
            </a:r>
            <a:r>
              <a:rPr lang="en-US" i="1" dirty="0"/>
              <a:t> Learning Algorithm using Worst-Violators </a:t>
            </a:r>
            <a:r>
              <a:rPr lang="en-US" b="1" dirty="0"/>
              <a:t>(OLLAWV)</a:t>
            </a:r>
          </a:p>
          <a:p>
            <a:r>
              <a:rPr lang="en-US" b="1" dirty="0"/>
              <a:t>Data Stream</a:t>
            </a:r>
            <a:r>
              <a:rPr lang="en-US" dirty="0"/>
              <a:t> support vector machines for batched streams</a:t>
            </a:r>
          </a:p>
          <a:p>
            <a:pPr lvl="1"/>
            <a:r>
              <a:rPr lang="en-US" i="1" dirty="0" err="1"/>
              <a:t>OnLine</a:t>
            </a:r>
            <a:r>
              <a:rPr lang="en-US" i="1" dirty="0"/>
              <a:t> Learning Algorithm - List 2 </a:t>
            </a:r>
            <a:r>
              <a:rPr lang="en-US" b="1" dirty="0"/>
              <a:t>(OLLA-L2) </a:t>
            </a:r>
            <a:r>
              <a:rPr lang="en-US" dirty="0"/>
              <a:t>&amp; </a:t>
            </a:r>
            <a:r>
              <a:rPr lang="en-US" b="1" dirty="0"/>
              <a:t>OLLAWV</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33962-FE9F-5549-B760-13E1BE962F7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6190806-EE5E-9D4B-8F8D-53E4C8CE38FE}"/>
              </a:ext>
            </a:extLst>
          </p:cNvPr>
          <p:cNvSpPr>
            <a:spLocks noGrp="1"/>
          </p:cNvSpPr>
          <p:nvPr>
            <p:ph idx="1"/>
          </p:nvPr>
        </p:nvSpPr>
        <p:spPr>
          <a:xfrm>
            <a:off x="628651" y="925975"/>
            <a:ext cx="6135220" cy="3706350"/>
          </a:xfrm>
        </p:spPr>
        <p:txBody>
          <a:bodyPr/>
          <a:lstStyle/>
          <a:p>
            <a:pPr marL="0" indent="0">
              <a:buNone/>
            </a:pPr>
            <a:r>
              <a:rPr lang="en-US" b="1" dirty="0"/>
              <a:t>Background</a:t>
            </a:r>
          </a:p>
          <a:p>
            <a:pPr lvl="1"/>
            <a:r>
              <a:rPr lang="en-US" dirty="0"/>
              <a:t>Support Vector Machines</a:t>
            </a:r>
          </a:p>
          <a:p>
            <a:pPr lvl="1"/>
            <a:r>
              <a:rPr lang="en-US" dirty="0"/>
              <a:t>NN &amp; SVMs: Form vs. Norm</a:t>
            </a:r>
          </a:p>
          <a:p>
            <a:pPr lvl="1"/>
            <a:r>
              <a:rPr lang="en-US" dirty="0"/>
              <a:t>SVM Solvers</a:t>
            </a:r>
          </a:p>
          <a:p>
            <a:pPr marL="0" indent="0">
              <a:buNone/>
            </a:pPr>
            <a:r>
              <a:rPr lang="en-US" b="1" dirty="0"/>
              <a:t>Contributions</a:t>
            </a:r>
          </a:p>
          <a:p>
            <a:pPr lvl="1"/>
            <a:r>
              <a:rPr lang="en-US" dirty="0"/>
              <a:t>Multi-Target SVR using Max Correlation Chains</a:t>
            </a:r>
          </a:p>
          <a:p>
            <a:pPr lvl="1"/>
            <a:r>
              <a:rPr lang="en-US" dirty="0"/>
              <a:t>Multi-Instance SVM using Bag Representatives</a:t>
            </a:r>
          </a:p>
          <a:p>
            <a:pPr lvl="1"/>
            <a:r>
              <a:rPr lang="en-US" dirty="0"/>
              <a:t>Novel </a:t>
            </a:r>
            <a:r>
              <a:rPr lang="en-US" dirty="0" err="1"/>
              <a:t>OnLine</a:t>
            </a:r>
            <a:r>
              <a:rPr lang="en-US" dirty="0"/>
              <a:t> SVM using Worst-Violators</a:t>
            </a:r>
          </a:p>
          <a:p>
            <a:pPr lvl="1"/>
            <a:r>
              <a:rPr lang="en-US" dirty="0"/>
              <a:t>OLLAWV for Batched Data Streams</a:t>
            </a:r>
          </a:p>
          <a:p>
            <a:pPr marL="0" indent="0">
              <a:buNone/>
            </a:pPr>
            <a:r>
              <a:rPr lang="en-US" b="1" dirty="0"/>
              <a:t>Conclusions</a:t>
            </a:r>
          </a:p>
          <a:p>
            <a:pPr marL="0" indent="0">
              <a:buNone/>
            </a:pPr>
            <a:r>
              <a:rPr lang="en-US" b="1" dirty="0"/>
              <a:t>Future Work</a:t>
            </a:r>
          </a:p>
          <a:p>
            <a:endParaRPr lang="en-US" b="1" dirty="0"/>
          </a:p>
        </p:txBody>
      </p:sp>
      <p:sp>
        <p:nvSpPr>
          <p:cNvPr id="5" name="Slide Number Placeholder 4">
            <a:extLst>
              <a:ext uri="{FF2B5EF4-FFF2-40B4-BE49-F238E27FC236}">
                <a16:creationId xmlns:a16="http://schemas.microsoft.com/office/drawing/2014/main" id="{01DF7C6D-9DD8-4C41-87F5-FEA43D0FAF68}"/>
              </a:ext>
            </a:extLst>
          </p:cNvPr>
          <p:cNvSpPr>
            <a:spLocks noGrp="1"/>
          </p:cNvSpPr>
          <p:nvPr>
            <p:ph type="sldNum" sz="quarter" idx="4"/>
          </p:nvPr>
        </p:nvSpPr>
        <p:spPr/>
        <p:txBody>
          <a:bodyPr/>
          <a:lstStyle/>
          <a:p>
            <a:fld id="{51F1AC64-B052-AA44-9FFA-523D4080C13E}" type="slidenum">
              <a:rPr lang="en-US" smtClean="0"/>
              <a:pPr/>
              <a:t>8</a:t>
            </a:fld>
            <a:endParaRPr lang="en-US" dirty="0"/>
          </a:p>
        </p:txBody>
      </p:sp>
      <p:sp>
        <p:nvSpPr>
          <p:cNvPr id="8" name="Right Brace 7">
            <a:extLst>
              <a:ext uri="{FF2B5EF4-FFF2-40B4-BE49-F238E27FC236}">
                <a16:creationId xmlns:a16="http://schemas.microsoft.com/office/drawing/2014/main" id="{10E84702-63D0-1B4F-860B-5B2C816748D8}"/>
              </a:ext>
            </a:extLst>
          </p:cNvPr>
          <p:cNvSpPr/>
          <p:nvPr/>
        </p:nvSpPr>
        <p:spPr>
          <a:xfrm>
            <a:off x="6306105" y="2450633"/>
            <a:ext cx="377063" cy="141194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ounded Rectangle 9">
            <a:extLst>
              <a:ext uri="{FF2B5EF4-FFF2-40B4-BE49-F238E27FC236}">
                <a16:creationId xmlns:a16="http://schemas.microsoft.com/office/drawing/2014/main" id="{3A05DB06-231A-0443-B208-0ACEC4C6E599}"/>
              </a:ext>
            </a:extLst>
          </p:cNvPr>
          <p:cNvSpPr/>
          <p:nvPr/>
        </p:nvSpPr>
        <p:spPr>
          <a:xfrm>
            <a:off x="6763871" y="1885856"/>
            <a:ext cx="2070847" cy="2541494"/>
          </a:xfrm>
          <a:prstGeom prst="roundRect">
            <a:avLst/>
          </a:prstGeom>
          <a:solidFill>
            <a:srgbClr val="FFBA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Background</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Algorithm</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Experimental Environment</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Results &amp; Statistical Analysis</a:t>
            </a:r>
          </a:p>
          <a:p>
            <a:pPr marL="285750" indent="-285750">
              <a:buFont typeface="Wingdings" pitchFamily="2" charset="2"/>
              <a:buChar char="§"/>
            </a:pPr>
            <a:r>
              <a:rPr lang="en-US" dirty="0">
                <a:solidFill>
                  <a:sysClr val="windowText" lastClr="000000"/>
                </a:solidFill>
                <a:latin typeface="Arial" panose="020B0604020202020204" pitchFamily="34" charset="0"/>
                <a:cs typeface="Arial" panose="020B0604020202020204" pitchFamily="34" charset="0"/>
              </a:rPr>
              <a:t>Conclusions</a:t>
            </a:r>
          </a:p>
        </p:txBody>
      </p:sp>
    </p:spTree>
    <p:extLst>
      <p:ext uri="{BB962C8B-B14F-4D97-AF65-F5344CB8AC3E}">
        <p14:creationId xmlns:p14="http://schemas.microsoft.com/office/powerpoint/2010/main" val="3773598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FF2B1-6B38-344B-AC59-A1D712F3C754}"/>
              </a:ext>
            </a:extLst>
          </p:cNvPr>
          <p:cNvSpPr>
            <a:spLocks noGrp="1"/>
          </p:cNvSpPr>
          <p:nvPr>
            <p:ph type="ctrTitle"/>
          </p:nvPr>
        </p:nvSpPr>
        <p:spPr/>
        <p:txBody>
          <a:bodyPr/>
          <a:lstStyle/>
          <a:p>
            <a:r>
              <a:rPr lang="en-US" sz="4400" dirty="0"/>
              <a:t>Background</a:t>
            </a:r>
          </a:p>
        </p:txBody>
      </p:sp>
    </p:spTree>
    <p:extLst>
      <p:ext uri="{BB962C8B-B14F-4D97-AF65-F5344CB8AC3E}">
        <p14:creationId xmlns:p14="http://schemas.microsoft.com/office/powerpoint/2010/main" val="2120298478"/>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17205</TotalTime>
  <Words>7879</Words>
  <Application>Microsoft Macintosh PowerPoint</Application>
  <PresentationFormat>On-screen Show (16:9)</PresentationFormat>
  <Paragraphs>1198</Paragraphs>
  <Slides>65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Cambria Math</vt:lpstr>
      <vt:lpstr>Times New Roman</vt:lpstr>
      <vt:lpstr>Wingdings</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Background</vt:lpstr>
      <vt:lpstr>Support Vector Machines (SVM)</vt:lpstr>
      <vt:lpstr>NN &amp; SVMs: Form vs. Norm</vt:lpstr>
      <vt:lpstr>Support Vector Machines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i.e. Stochastic, Learning</vt:lpstr>
      <vt:lpstr>Online, i.e. Stochastic,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1418</cp:revision>
  <cp:lastPrinted>2018-09-10T21:17:52Z</cp:lastPrinted>
  <dcterms:created xsi:type="dcterms:W3CDTF">2018-03-13T10:23:44Z</dcterms:created>
  <dcterms:modified xsi:type="dcterms:W3CDTF">2018-09-12T02:11:23Z</dcterms:modified>
</cp:coreProperties>
</file>